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  <p:sldMasterId id="2147483698" r:id="rId2"/>
    <p:sldMasterId id="2147483699" r:id="rId3"/>
    <p:sldMasterId id="2147483700" r:id="rId4"/>
    <p:sldMasterId id="2147483701" r:id="rId5"/>
  </p:sldMasterIdLst>
  <p:notesMasterIdLst>
    <p:notesMasterId r:id="rId5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</p:sldIdLst>
  <p:sldSz cx="10058400" cy="7772400"/>
  <p:notesSz cx="7315200" cy="9601200"/>
  <p:embeddedFontLst>
    <p:embeddedFont>
      <p:font typeface="Gill Sans" panose="020B0604020202020204" charset="0"/>
      <p:regular r:id="rId54"/>
      <p:bold r:id="rId55"/>
    </p:embeddedFont>
    <p:embeddedFont>
      <p:font typeface="Merriweather Sans" pitchFamily="2" charset="0"/>
      <p:regular r:id="rId56"/>
      <p:bold r:id="rId57"/>
      <p:italic r:id="rId58"/>
      <p:boldItalic r:id="rId59"/>
    </p:embeddedFont>
    <p:embeddedFont>
      <p:font typeface="Oswald" panose="00000500000000000000" pitchFamily="2" charset="0"/>
      <p:regular r:id="rId60"/>
      <p:bold r:id="rId61"/>
    </p:embeddedFont>
    <p:embeddedFont>
      <p:font typeface="Play" panose="020B060402020202020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5F4B57-B430-42E9-85DD-95E5B6D4DEF7}" v="1" dt="2024-02-26T21:19:41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2147" autoAdjust="0"/>
  </p:normalViewPr>
  <p:slideViewPr>
    <p:cSldViewPr snapToGrid="0">
      <p:cViewPr varScale="1">
        <p:scale>
          <a:sx n="89" d="100"/>
          <a:sy n="89" d="100"/>
        </p:scale>
        <p:origin x="10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eznack" userId="18aeef2d527d80a3" providerId="LiveId" clId="{F15F4B57-B430-42E9-85DD-95E5B6D4DEF7}"/>
    <pc:docChg chg="custSel modSld modNotesMaster">
      <pc:chgData name="Andrew Reznack" userId="18aeef2d527d80a3" providerId="LiveId" clId="{F15F4B57-B430-42E9-85DD-95E5B6D4DEF7}" dt="2024-02-26T21:21:49.869" v="17" actId="108"/>
      <pc:docMkLst>
        <pc:docMk/>
      </pc:docMkLst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56"/>
        </pc:sldMkLst>
      </pc:sldChg>
      <pc:sldChg chg="modSp mod modNotes">
        <pc:chgData name="Andrew Reznack" userId="18aeef2d527d80a3" providerId="LiveId" clId="{F15F4B57-B430-42E9-85DD-95E5B6D4DEF7}" dt="2024-02-26T21:21:28.015" v="2" actId="27636"/>
        <pc:sldMkLst>
          <pc:docMk/>
          <pc:sldMk cId="0" sldId="257"/>
        </pc:sldMkLst>
        <pc:spChg chg="mod">
          <ac:chgData name="Andrew Reznack" userId="18aeef2d527d80a3" providerId="LiveId" clId="{F15F4B57-B430-42E9-85DD-95E5B6D4DEF7}" dt="2024-02-26T21:21:28.015" v="2" actId="27636"/>
          <ac:spMkLst>
            <pc:docMk/>
            <pc:sldMk cId="0" sldId="257"/>
            <ac:spMk id="354" creationId="{00000000-0000-0000-0000-000000000000}"/>
          </ac:spMkLst>
        </pc:spChg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58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59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0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1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2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3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4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5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6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7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8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69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0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1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2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3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4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5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6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7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78"/>
        </pc:sldMkLst>
      </pc:sldChg>
      <pc:sldChg chg="modSp mod modNotes">
        <pc:chgData name="Andrew Reznack" userId="18aeef2d527d80a3" providerId="LiveId" clId="{F15F4B57-B430-42E9-85DD-95E5B6D4DEF7}" dt="2024-02-26T21:21:49.869" v="17" actId="108"/>
        <pc:sldMkLst>
          <pc:docMk/>
          <pc:sldMk cId="0" sldId="279"/>
        </pc:sldMkLst>
        <pc:spChg chg="mod">
          <ac:chgData name="Andrew Reznack" userId="18aeef2d527d80a3" providerId="LiveId" clId="{F15F4B57-B430-42E9-85DD-95E5B6D4DEF7}" dt="2024-02-26T21:21:49.869" v="17" actId="108"/>
          <ac:spMkLst>
            <pc:docMk/>
            <pc:sldMk cId="0" sldId="279"/>
            <ac:spMk id="515" creationId="{00000000-0000-0000-0000-000000000000}"/>
          </ac:spMkLst>
        </pc:spChg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80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87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88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89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90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91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92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93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94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95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296"/>
        </pc:sldMkLst>
      </pc:sldChg>
      <pc:sldChg chg="modNotes">
        <pc:chgData name="Andrew Reznack" userId="18aeef2d527d80a3" providerId="LiveId" clId="{F15F4B57-B430-42E9-85DD-95E5B6D4DEF7}" dt="2024-02-26T21:19:41.194" v="0"/>
        <pc:sldMkLst>
          <pc:docMk/>
          <pc:sldMk cId="0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44" name="Google Shape;3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bcf2762131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2bcf2762131_0_64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bcf2762131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bcf2762131_0_64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bcf2762131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2bcf2762131_0_65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bcf2762131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bcf2762131_0_66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bcf2762131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bcf2762131_0_66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bcf2762131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2bcf2762131_0_67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bcf2762131_0_67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50" name="Google Shape;450;g2bcf2762131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cf276213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2bcf2762131_0_68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bcf2762131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bcf2762131_0_69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bcf2762131_0_70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75" name="Google Shape;475;g2bcf2762131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8738" y="720725"/>
            <a:ext cx="4657725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1" name="Google Shape;3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bcf2762131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2bcf2762131_0_6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6934bc0c01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6934bc0c01_2_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cf2762131_0_70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01" name="Google Shape;501;g2bcf276213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06" name="Google Shape;5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12" name="Google Shape;5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18" name="Google Shape;5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27150" y="720725"/>
            <a:ext cx="46609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67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b8212c203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b8212c203b_0_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b8212c203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b8212c203b_0_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b8212c203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2b8212c203b_0_1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7" name="Google Shape;3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b8212c203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b8212c203b_0_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b8212c203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b8212c203b_0_3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b8212c203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b8212c203b_0_3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b8212c203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b8212c203b_0_3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934bc0c01_0_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9" name="Google Shape;599;g26934bc0c0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05" name="Google Shape;6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1" name="Google Shape;6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3" name="Google Shape;3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6934bc0c01_1_2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3" name="Google Shape;373;g26934bc0c01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cf2762131_0_6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9" name="Google Shape;379;g2bcf2762131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cf2762131_0_6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86" name="Google Shape;386;g2bcf2762131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bcf2762131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bcf2762131_0_6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bcf2762131_0_63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1" name="Google Shape;401;g2bcf2762131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27150" y="720725"/>
            <a:ext cx="46609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472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326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330" cy="143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212463" y="2621893"/>
            <a:ext cx="3616826" cy="7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1212463" y="3562350"/>
            <a:ext cx="3616826" cy="294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5229111" y="3562350"/>
            <a:ext cx="3619568" cy="294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4"/>
          </p:nvPr>
        </p:nvSpPr>
        <p:spPr>
          <a:xfrm>
            <a:off x="5229111" y="2621893"/>
            <a:ext cx="3619568" cy="7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704774" y="2543007"/>
            <a:ext cx="3619653" cy="12936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5557266" y="911962"/>
            <a:ext cx="3973068" cy="594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315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Char char="•"/>
              <a:defRPr sz="2090">
                <a:solidFill>
                  <a:schemeClr val="dk1"/>
                </a:solidFill>
              </a:defRPr>
            </a:lvl1pPr>
            <a:lvl2pPr marL="914400" lvl="1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2pPr>
            <a:lvl3pPr marL="1371600" lvl="2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3pPr>
            <a:lvl4pPr marL="1828800" lvl="3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5pPr>
            <a:lvl6pPr marL="2743200" lvl="5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6pPr>
            <a:lvl7pPr marL="3200400" lvl="6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7pPr>
            <a:lvl8pPr marL="3657600" lvl="7" indent="-340359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8pPr>
            <a:lvl9pPr marL="4114800" lvl="8" indent="-340359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2"/>
          </p:nvPr>
        </p:nvSpPr>
        <p:spPr>
          <a:xfrm>
            <a:off x="949262" y="4023240"/>
            <a:ext cx="3130677" cy="248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704773" y="7067702"/>
            <a:ext cx="4187038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704088" y="2543005"/>
            <a:ext cx="3621024" cy="12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2"/>
          </p:nvPr>
        </p:nvSpPr>
        <p:spPr>
          <a:xfrm>
            <a:off x="5029201" y="0"/>
            <a:ext cx="5034230" cy="777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949262" y="4023242"/>
            <a:ext cx="3130677" cy="248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704088" y="7067702"/>
            <a:ext cx="4184294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 rot="5400000">
            <a:off x="3274625" y="1481810"/>
            <a:ext cx="3515581" cy="653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 rot="5400000">
            <a:off x="4894527" y="3306518"/>
            <a:ext cx="5647944" cy="1159363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 rot="5400000">
            <a:off x="1536574" y="1292304"/>
            <a:ext cx="5647944" cy="518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98145" y="490918"/>
            <a:ext cx="9052560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98145" y="1755419"/>
            <a:ext cx="9052560" cy="395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8"/>
              </a:spcBef>
              <a:spcAft>
                <a:spcPts val="0"/>
              </a:spcAft>
              <a:buClr>
                <a:srgbClr val="D02124"/>
              </a:buClr>
              <a:buSzPts val="1539"/>
              <a:buFont typeface="Merriweather Sans"/>
              <a:buNone/>
              <a:defRPr sz="1539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326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330" cy="143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Calibri"/>
              <a:buNone/>
              <a:defRPr sz="4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/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Calibri"/>
              <a:buNone/>
              <a:defRPr sz="4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888888"/>
              </a:buClr>
              <a:buSzPts val="1980"/>
              <a:buNone/>
              <a:defRPr sz="197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50"/>
              <a:buNone/>
              <a:defRPr sz="16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485"/>
              <a:buNone/>
              <a:defRPr sz="1485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3"/>
          </p:nvPr>
        </p:nvSpPr>
        <p:spPr>
          <a:xfrm>
            <a:off x="5092065" y="1905318"/>
            <a:ext cx="427613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4"/>
          </p:nvPr>
        </p:nvSpPr>
        <p:spPr>
          <a:xfrm>
            <a:off x="5092065" y="2839085"/>
            <a:ext cx="427613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Calibri"/>
              <a:buNone/>
              <a:defRPr sz="26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4276130" y="1119082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24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2640"/>
            </a:lvl1pPr>
            <a:lvl2pPr marL="914400" lvl="1" indent="-37528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310"/>
              <a:buChar char="•"/>
              <a:defRPr sz="2310"/>
            </a:lvl2pPr>
            <a:lvl3pPr marL="1371600" lvl="2" indent="-35433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 sz="1979"/>
            </a:lvl3pPr>
            <a:lvl4pPr marL="1828800" lvl="3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4pPr>
            <a:lvl5pPr marL="2286000" lvl="4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5pPr>
            <a:lvl6pPr marL="2743200" lvl="5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6pPr>
            <a:lvl7pPr marL="3200400" lvl="6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7pPr>
            <a:lvl8pPr marL="3657600" lvl="7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8pPr>
            <a:lvl9pPr marL="4114800" lvl="8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5"/>
              <a:buNone/>
              <a:defRPr sz="1155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89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Calibri"/>
              <a:buNone/>
              <a:defRPr sz="26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>
            <a:spLocks noGrp="1"/>
          </p:cNvSpPr>
          <p:nvPr>
            <p:ph type="pic" idx="2"/>
          </p:nvPr>
        </p:nvSpPr>
        <p:spPr>
          <a:xfrm>
            <a:off x="4276130" y="1119082"/>
            <a:ext cx="5092065" cy="5523442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5"/>
              <a:buNone/>
              <a:defRPr sz="1155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89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 rot="5400000">
            <a:off x="2563442" y="197115"/>
            <a:ext cx="4931516" cy="867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 rot="5400000">
            <a:off x="4989089" y="2622762"/>
            <a:ext cx="6586750" cy="216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 rot="5400000">
            <a:off x="588539" y="516784"/>
            <a:ext cx="6586750" cy="63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6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5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200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4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2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1212463" y="2621893"/>
            <a:ext cx="36168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2"/>
          </p:nvPr>
        </p:nvSpPr>
        <p:spPr>
          <a:xfrm>
            <a:off x="1212463" y="3562350"/>
            <a:ext cx="36168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3"/>
          </p:nvPr>
        </p:nvSpPr>
        <p:spPr>
          <a:xfrm>
            <a:off x="5229111" y="3562350"/>
            <a:ext cx="36195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4"/>
          </p:nvPr>
        </p:nvSpPr>
        <p:spPr>
          <a:xfrm>
            <a:off x="5229111" y="2621893"/>
            <a:ext cx="36195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8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704774" y="2543007"/>
            <a:ext cx="3619800" cy="129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5557266" y="911962"/>
            <a:ext cx="3973200" cy="59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31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Char char="•"/>
              <a:defRPr sz="2090">
                <a:solidFill>
                  <a:schemeClr val="dk1"/>
                </a:solidFill>
              </a:defRPr>
            </a:lvl1pPr>
            <a:lvl2pPr marL="91440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2pPr>
            <a:lvl3pPr marL="137160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3pPr>
            <a:lvl4pPr marL="182880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4pPr>
            <a:lvl5pPr marL="228600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5pPr>
            <a:lvl6pPr marL="274320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6pPr>
            <a:lvl7pPr marL="320040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7pPr>
            <a:lvl8pPr marL="365760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8pPr>
            <a:lvl9pPr marL="411480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2"/>
          </p:nvPr>
        </p:nvSpPr>
        <p:spPr>
          <a:xfrm>
            <a:off x="949262" y="4023240"/>
            <a:ext cx="3130800" cy="24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ftr" idx="11"/>
          </p:nvPr>
        </p:nvSpPr>
        <p:spPr>
          <a:xfrm>
            <a:off x="704773" y="7067702"/>
            <a:ext cx="41871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9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04088" y="2543005"/>
            <a:ext cx="3621000" cy="12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0"/>
          <p:cNvSpPr>
            <a:spLocks noGrp="1"/>
          </p:cNvSpPr>
          <p:nvPr>
            <p:ph type="pic" idx="2"/>
          </p:nvPr>
        </p:nvSpPr>
        <p:spPr>
          <a:xfrm>
            <a:off x="5029201" y="0"/>
            <a:ext cx="5034300" cy="777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949262" y="4023242"/>
            <a:ext cx="3130800" cy="24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ftr" idx="11"/>
          </p:nvPr>
        </p:nvSpPr>
        <p:spPr>
          <a:xfrm>
            <a:off x="704088" y="7067702"/>
            <a:ext cx="4184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0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 rot="5400000">
            <a:off x="3274531" y="1481835"/>
            <a:ext cx="3515700" cy="6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dk1"/>
          </a:solidFill>
          <a:ln w="31750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 rot="5400000">
            <a:off x="4894530" y="3306378"/>
            <a:ext cx="5647800" cy="11595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2"/>
          <p:cNvSpPr txBox="1">
            <a:spLocks noGrp="1"/>
          </p:cNvSpPr>
          <p:nvPr>
            <p:ph type="body" idx="1"/>
          </p:nvPr>
        </p:nvSpPr>
        <p:spPr>
          <a:xfrm rot="5400000">
            <a:off x="1536591" y="1292178"/>
            <a:ext cx="5647800" cy="51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ctrTitle"/>
          </p:nvPr>
        </p:nvSpPr>
        <p:spPr>
          <a:xfrm>
            <a:off x="1257300" y="1272011"/>
            <a:ext cx="7543800" cy="2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5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6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>
            <a:spLocks noGrp="1"/>
          </p:cNvSpPr>
          <p:nvPr>
            <p:ph type="title"/>
          </p:nvPr>
        </p:nvSpPr>
        <p:spPr>
          <a:xfrm>
            <a:off x="686276" y="1937703"/>
            <a:ext cx="8675400" cy="3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7"/>
          <p:cNvSpPr txBox="1">
            <a:spLocks noGrp="1"/>
          </p:cNvSpPr>
          <p:nvPr>
            <p:ph type="body" idx="1"/>
          </p:nvPr>
        </p:nvSpPr>
        <p:spPr>
          <a:xfrm>
            <a:off x="686276" y="5201391"/>
            <a:ext cx="86754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47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>
            <a:spLocks noGrp="1"/>
          </p:cNvSpPr>
          <p:nvPr>
            <p:ph type="title"/>
          </p:nvPr>
        </p:nvSpPr>
        <p:spPr>
          <a:xfrm>
            <a:off x="69282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1"/>
          </p:nvPr>
        </p:nvSpPr>
        <p:spPr>
          <a:xfrm>
            <a:off x="692825" y="1905318"/>
            <a:ext cx="42552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body" idx="2"/>
          </p:nvPr>
        </p:nvSpPr>
        <p:spPr>
          <a:xfrm>
            <a:off x="692825" y="2839085"/>
            <a:ext cx="42552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body" idx="3"/>
          </p:nvPr>
        </p:nvSpPr>
        <p:spPr>
          <a:xfrm>
            <a:off x="5092065" y="1905318"/>
            <a:ext cx="42762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body" idx="4"/>
          </p:nvPr>
        </p:nvSpPr>
        <p:spPr>
          <a:xfrm>
            <a:off x="5092065" y="2839085"/>
            <a:ext cx="42762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9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1"/>
          <p:cNvSpPr txBox="1">
            <a:spLocks noGrp="1"/>
          </p:cNvSpPr>
          <p:nvPr>
            <p:ph type="body" idx="1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9" name="Google Shape;319;p51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2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0" name="Google Shape;320;p51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1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2"/>
          <p:cNvSpPr>
            <a:spLocks noGrp="1"/>
          </p:cNvSpPr>
          <p:nvPr>
            <p:ph type="pic" idx="2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52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2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7" name="Google Shape;327;p52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7681" y="1344678"/>
            <a:ext cx="9063038" cy="52970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40519">
              <a:lnSpc>
                <a:spcPct val="100000"/>
              </a:lnSpc>
              <a:spcBef>
                <a:spcPts val="0"/>
              </a:spcBef>
              <a:buSzTx/>
              <a:buNone/>
              <a:defRPr sz="2269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84284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3"/>
          <p:cNvSpPr txBox="1">
            <a:spLocks noGrp="1"/>
          </p:cNvSpPr>
          <p:nvPr>
            <p:ph type="body" idx="1"/>
          </p:nvPr>
        </p:nvSpPr>
        <p:spPr>
          <a:xfrm rot="5400000">
            <a:off x="2563485" y="197042"/>
            <a:ext cx="4931400" cy="8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53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3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>
            <a:spLocks noGrp="1"/>
          </p:cNvSpPr>
          <p:nvPr>
            <p:ph type="title"/>
          </p:nvPr>
        </p:nvSpPr>
        <p:spPr>
          <a:xfrm rot="5400000">
            <a:off x="4989135" y="2622858"/>
            <a:ext cx="6586800" cy="21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4"/>
          <p:cNvSpPr txBox="1">
            <a:spLocks noGrp="1"/>
          </p:cNvSpPr>
          <p:nvPr>
            <p:ph type="body" idx="1"/>
          </p:nvPr>
        </p:nvSpPr>
        <p:spPr>
          <a:xfrm rot="5400000">
            <a:off x="588563" y="516858"/>
            <a:ext cx="6586800" cy="6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54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4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4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95893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25" cy="35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68" cy="35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472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dk1"/>
          </a:solidFill>
          <a:ln w="31750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702" r:id="rId5"/>
    <p:sldLayoutId id="21474837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30"/>
              <a:buFont typeface="Calibri"/>
              <a:buNone/>
              <a:defRPr sz="36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5285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310"/>
              <a:buFont typeface="Arial"/>
              <a:buChar char="•"/>
              <a:defRPr sz="23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433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337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6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5" name="Google Shape;195;p3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nlaplake.org/voluntee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nager@dunlaplake.o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 txBox="1">
            <a:spLocks noGrp="1"/>
          </p:cNvSpPr>
          <p:nvPr>
            <p:ph type="ctrTitle"/>
          </p:nvPr>
        </p:nvSpPr>
        <p:spPr>
          <a:xfrm>
            <a:off x="1336934" y="2866821"/>
            <a:ext cx="7633472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ill Sans"/>
              <a:buNone/>
            </a:pPr>
            <a:r>
              <a:rPr lang="en-US" sz="5400" cap="none"/>
              <a:t>Welcome to the Dunlap Lake Annual Meeting</a:t>
            </a:r>
            <a:endParaRPr/>
          </a:p>
        </p:txBody>
      </p:sp>
      <p:sp>
        <p:nvSpPr>
          <p:cNvPr id="347" name="Google Shape;347;p55"/>
          <p:cNvSpPr txBox="1">
            <a:spLocks noGrp="1"/>
          </p:cNvSpPr>
          <p:nvPr>
            <p:ph type="subTitle" idx="1"/>
          </p:nvPr>
        </p:nvSpPr>
        <p:spPr>
          <a:xfrm>
            <a:off x="2348005" y="544137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7"/>
              <a:buNone/>
            </a:pPr>
            <a:r>
              <a:rPr lang="en-US" sz="1927"/>
              <a:t>Dunlap Lake Annual Meeting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27"/>
              <a:buNone/>
            </a:pPr>
            <a:r>
              <a:rPr lang="en-US" sz="1927"/>
              <a:t>Thursday, February 26, 2024</a:t>
            </a:r>
            <a:endParaRPr/>
          </a:p>
        </p:txBody>
      </p:sp>
      <p:pic>
        <p:nvPicPr>
          <p:cNvPr id="348" name="Google Shape;34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438" y="510449"/>
            <a:ext cx="2667526" cy="17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"/>
            <a:ext cx="10058399" cy="777240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4"/>
          <p:cNvSpPr txBox="1"/>
          <p:nvPr/>
        </p:nvSpPr>
        <p:spPr>
          <a:xfrm>
            <a:off x="0" y="38100"/>
            <a:ext cx="9167700" cy="280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22222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   2023 Commons Committee Accomplishments</a:t>
            </a:r>
            <a:endParaRPr sz="2500" b="1">
              <a:solidFill>
                <a:srgbClr val="222222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Oswald"/>
              <a:buChar char="●"/>
            </a:pPr>
            <a:r>
              <a:rPr lang="en-US" sz="1900">
                <a:solidFill>
                  <a:srgbClr val="222222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Increased access for off-lake residents by installing Association owned docks at E3 E4 &amp; W1. </a:t>
            </a:r>
            <a:br>
              <a:rPr lang="en-US" sz="1900">
                <a:solidFill>
                  <a:srgbClr val="222222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en-US" sz="1900">
                <a:solidFill>
                  <a:srgbClr val="222222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All self-funded through lease agreements</a:t>
            </a:r>
            <a:endParaRPr sz="1900">
              <a:solidFill>
                <a:srgbClr val="222222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Oswald"/>
              <a:buChar char="●"/>
            </a:pPr>
            <a:r>
              <a:rPr lang="en-US" sz="1900">
                <a:solidFill>
                  <a:srgbClr val="222222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Restored depth around docks at E3, E4 &amp; W1 </a:t>
            </a:r>
            <a:endParaRPr sz="1900">
              <a:solidFill>
                <a:srgbClr val="222222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Oswald"/>
              <a:buChar char="●"/>
            </a:pPr>
            <a:r>
              <a:rPr lang="en-US" sz="1900">
                <a:solidFill>
                  <a:srgbClr val="222222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Removed large quantities of garbage &amp; debris from lake bed (tires, toilets, metal &amp; tractor parts)</a:t>
            </a:r>
            <a:endParaRPr sz="1900">
              <a:solidFill>
                <a:srgbClr val="222222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Oswald"/>
              <a:buChar char="●"/>
            </a:pPr>
            <a:r>
              <a:rPr lang="en-US" sz="1900">
                <a:solidFill>
                  <a:srgbClr val="222222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Organized weed removal efforts </a:t>
            </a:r>
            <a:endParaRPr sz="1900" b="1">
              <a:solidFill>
                <a:srgbClr val="222222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63600"/>
            <a:ext cx="10210802" cy="78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5"/>
          <p:cNvSpPr txBox="1"/>
          <p:nvPr/>
        </p:nvSpPr>
        <p:spPr>
          <a:xfrm>
            <a:off x="-135700" y="0"/>
            <a:ext cx="32385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E4 before Marina installation</a:t>
            </a:r>
            <a:endParaRPr sz="19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7" name="Google Shape;417;p65"/>
          <p:cNvSpPr txBox="1"/>
          <p:nvPr/>
        </p:nvSpPr>
        <p:spPr>
          <a:xfrm>
            <a:off x="-119050" y="3641550"/>
            <a:ext cx="32052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E4 after Marina installation</a:t>
            </a:r>
            <a:endParaRPr sz="19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8" name="Google Shape;418;p65"/>
          <p:cNvSpPr txBox="1"/>
          <p:nvPr/>
        </p:nvSpPr>
        <p:spPr>
          <a:xfrm>
            <a:off x="4929000" y="3131475"/>
            <a:ext cx="5129400" cy="21909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79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2024 Commons Committee Goals</a:t>
            </a:r>
            <a:endParaRPr sz="2379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66966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79"/>
              <a:buFont typeface="Gill Sans"/>
              <a:buChar char="-"/>
            </a:pPr>
            <a:r>
              <a:rPr lang="en-US" sz="21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maintenance at inflows</a:t>
            </a:r>
            <a:endParaRPr sz="21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66966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79"/>
              <a:buFont typeface="Gill Sans"/>
              <a:buChar char="-"/>
            </a:pPr>
            <a:r>
              <a:rPr lang="en-US" sz="21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maintain and expand native gardens</a:t>
            </a:r>
            <a:endParaRPr sz="21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66966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79"/>
              <a:buFont typeface="Gill Sans"/>
              <a:buChar char="-"/>
            </a:pPr>
            <a:r>
              <a:rPr lang="en-US" sz="21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address commons areas in need of maintenance (please inform the committee of any areas in need)</a:t>
            </a:r>
            <a:endParaRPr sz="21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6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5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</a:pPr>
            <a:endParaRPr/>
          </a:p>
        </p:txBody>
      </p:sp>
      <p:sp>
        <p:nvSpPr>
          <p:cNvPr id="424" name="Google Shape;424;p66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200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</a:pPr>
            <a:endParaRPr/>
          </a:p>
        </p:txBody>
      </p:sp>
      <p:pic>
        <p:nvPicPr>
          <p:cNvPr id="425" name="Google Shape;425;p66"/>
          <p:cNvPicPr preferRelativeResize="0"/>
          <p:nvPr/>
        </p:nvPicPr>
        <p:blipFill rotWithShape="1">
          <a:blip r:embed="rId3">
            <a:alphaModFix/>
          </a:blip>
          <a:srcRect l="-2220" t="8842" r="2219"/>
          <a:stretch/>
        </p:blipFill>
        <p:spPr>
          <a:xfrm>
            <a:off x="151375" y="361225"/>
            <a:ext cx="9182424" cy="72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6"/>
          <p:cNvSpPr/>
          <p:nvPr/>
        </p:nvSpPr>
        <p:spPr>
          <a:xfrm>
            <a:off x="5029200" y="4431425"/>
            <a:ext cx="3658200" cy="2691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400" b="1"/>
              <a:t>Silt &amp; Erosion</a:t>
            </a:r>
            <a:r>
              <a:rPr lang="en-US" sz="3400"/>
              <a:t> </a:t>
            </a:r>
            <a:endParaRPr sz="3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400"/>
              <a:t>Jim Taylor - Chair</a:t>
            </a:r>
            <a:endParaRPr sz="2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100" b="1" i="0" u="none" strike="noStrike" cap="none">
                <a:solidFill>
                  <a:srgbClr val="000000"/>
                </a:solidFill>
              </a:rPr>
              <a:t>Cove A Depth </a:t>
            </a:r>
            <a:endParaRPr sz="3100"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100" b="1" i="0" u="none" strike="noStrike" cap="none">
                <a:solidFill>
                  <a:srgbClr val="000000"/>
                </a:solidFill>
              </a:rPr>
              <a:t>Restoration </a:t>
            </a:r>
            <a:endParaRPr sz="3100"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900"/>
              <a:t>project completed</a:t>
            </a:r>
            <a:endParaRPr sz="2900"/>
          </a:p>
        </p:txBody>
      </p:sp>
      <p:sp>
        <p:nvSpPr>
          <p:cNvPr id="427" name="Google Shape;427;p66"/>
          <p:cNvSpPr txBox="1"/>
          <p:nvPr/>
        </p:nvSpPr>
        <p:spPr>
          <a:xfrm>
            <a:off x="15067550" y="2477175"/>
            <a:ext cx="101133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79">
              <a:solidFill>
                <a:srgbClr val="FEFEF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7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200" cy="140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67"/>
          <p:cNvPicPr preferRelativeResize="0"/>
          <p:nvPr/>
        </p:nvPicPr>
        <p:blipFill rotWithShape="1">
          <a:blip r:embed="rId3">
            <a:alphaModFix/>
          </a:blip>
          <a:srcRect l="5096" b="-5252"/>
          <a:stretch/>
        </p:blipFill>
        <p:spPr>
          <a:xfrm>
            <a:off x="0" y="1083125"/>
            <a:ext cx="10058400" cy="571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7"/>
          <p:cNvSpPr txBox="1">
            <a:spLocks noGrp="1"/>
          </p:cNvSpPr>
          <p:nvPr>
            <p:ph type="ctrTitle"/>
          </p:nvPr>
        </p:nvSpPr>
        <p:spPr>
          <a:xfrm>
            <a:off x="689967" y="639401"/>
            <a:ext cx="2339100" cy="993300"/>
          </a:xfrm>
          <a:prstGeom prst="rect">
            <a:avLst/>
          </a:prstGeom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Before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8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200" cy="140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68"/>
          <p:cNvPicPr preferRelativeResize="0"/>
          <p:nvPr/>
        </p:nvPicPr>
        <p:blipFill rotWithShape="1">
          <a:blip r:embed="rId3">
            <a:alphaModFix/>
          </a:blip>
          <a:srcRect t="13661" b="13669"/>
          <a:stretch/>
        </p:blipFill>
        <p:spPr>
          <a:xfrm>
            <a:off x="0" y="1083125"/>
            <a:ext cx="10058399" cy="57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8"/>
          <p:cNvSpPr txBox="1">
            <a:spLocks noGrp="1"/>
          </p:cNvSpPr>
          <p:nvPr>
            <p:ph type="ctrTitle"/>
          </p:nvPr>
        </p:nvSpPr>
        <p:spPr>
          <a:xfrm>
            <a:off x="689967" y="639401"/>
            <a:ext cx="2339100" cy="993300"/>
          </a:xfrm>
          <a:prstGeom prst="rect">
            <a:avLst/>
          </a:prstGeom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9"/>
          <p:cNvSpPr txBox="1">
            <a:spLocks noGrp="1"/>
          </p:cNvSpPr>
          <p:nvPr>
            <p:ph type="ctrTitle"/>
          </p:nvPr>
        </p:nvSpPr>
        <p:spPr>
          <a:xfrm>
            <a:off x="689977" y="639400"/>
            <a:ext cx="3049200" cy="993300"/>
          </a:xfrm>
          <a:prstGeom prst="rect">
            <a:avLst/>
          </a:prstGeom>
        </p:spPr>
        <p:txBody>
          <a:bodyPr spcFirstLastPara="1" wrap="square" lIns="274300" tIns="182875" rIns="274300" bIns="182875" anchor="ctr" anchorCtr="1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Winter 2023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0"/>
          <p:cNvPicPr preferRelativeResize="0"/>
          <p:nvPr/>
        </p:nvPicPr>
        <p:blipFill rotWithShape="1">
          <a:blip r:embed="rId3">
            <a:alphaModFix/>
          </a:blip>
          <a:srcRect l="17383" t="2037" r="17389"/>
          <a:stretch/>
        </p:blipFill>
        <p:spPr>
          <a:xfrm>
            <a:off x="0" y="-73525"/>
            <a:ext cx="10058400" cy="85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0"/>
          <p:cNvSpPr txBox="1">
            <a:spLocks noGrp="1"/>
          </p:cNvSpPr>
          <p:nvPr>
            <p:ph type="title"/>
          </p:nvPr>
        </p:nvSpPr>
        <p:spPr>
          <a:xfrm>
            <a:off x="446900" y="474573"/>
            <a:ext cx="5634900" cy="12789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1100"/>
              <a:buFont typeface="Gill Sans"/>
              <a:buNone/>
            </a:pPr>
            <a:r>
              <a:rPr lang="en-US" sz="3637" b="1"/>
              <a:t>BUILDING COMMITTEE</a:t>
            </a:r>
            <a:br>
              <a:rPr lang="en-US"/>
            </a:br>
            <a:r>
              <a:rPr lang="en-US" sz="2260" cap="none"/>
              <a:t>Andy Leek – chair, Terry Reising</a:t>
            </a:r>
            <a:r>
              <a:rPr lang="en-US" sz="2260"/>
              <a:t> &amp; </a:t>
            </a:r>
            <a:r>
              <a:rPr lang="en-US" sz="2260" cap="none"/>
              <a:t>Mi</a:t>
            </a:r>
            <a:r>
              <a:rPr lang="en-US" sz="2260"/>
              <a:t>ke Carlson </a:t>
            </a:r>
            <a:endParaRPr sz="3193"/>
          </a:p>
        </p:txBody>
      </p:sp>
      <p:sp>
        <p:nvSpPr>
          <p:cNvPr id="454" name="Google Shape;454;p70"/>
          <p:cNvSpPr txBox="1">
            <a:spLocks noGrp="1"/>
          </p:cNvSpPr>
          <p:nvPr>
            <p:ph type="body" idx="1"/>
          </p:nvPr>
        </p:nvSpPr>
        <p:spPr>
          <a:xfrm>
            <a:off x="3788225" y="5621525"/>
            <a:ext cx="5952000" cy="1215900"/>
          </a:xfrm>
          <a:prstGeom prst="rect">
            <a:avLst/>
          </a:prstGeom>
          <a:solidFill>
            <a:schemeClr val="lt1">
              <a:alpha val="8314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5730"/>
              <a:buNone/>
            </a:pPr>
            <a:endParaRPr sz="8955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314"/>
              <a:buNone/>
            </a:pPr>
            <a:r>
              <a:rPr lang="en-US" sz="10555"/>
              <a:t> </a:t>
            </a:r>
            <a:r>
              <a:rPr lang="en-US" sz="12955" b="1">
                <a:latin typeface="Arial"/>
                <a:ea typeface="Arial"/>
                <a:cs typeface="Arial"/>
                <a:sym typeface="Arial"/>
              </a:rPr>
              <a:t>32 Building Permits Issued</a:t>
            </a:r>
            <a:endParaRPr sz="12955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178"/>
              <a:buNone/>
            </a:pPr>
            <a:r>
              <a:rPr lang="en-US" sz="11355">
                <a:latin typeface="Arial"/>
                <a:ea typeface="Arial"/>
                <a:cs typeface="Arial"/>
                <a:sym typeface="Arial"/>
              </a:rPr>
              <a:t> including 9 permits for solar panels </a:t>
            </a:r>
            <a:endParaRPr sz="1135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60402"/>
              <a:buNone/>
            </a:pPr>
            <a:r>
              <a:rPr lang="en-US" sz="2980"/>
              <a:t>         </a:t>
            </a:r>
            <a:endParaRPr sz="328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60" name="Google Shape;460;p71"/>
          <p:cNvSpPr txBox="1">
            <a:spLocks noGrp="1"/>
          </p:cNvSpPr>
          <p:nvPr>
            <p:ph type="title"/>
          </p:nvPr>
        </p:nvSpPr>
        <p:spPr>
          <a:xfrm>
            <a:off x="1103775" y="1003475"/>
            <a:ext cx="7831500" cy="1437000"/>
          </a:xfrm>
          <a:prstGeom prst="rect">
            <a:avLst/>
          </a:prstGeom>
          <a:solidFill>
            <a:srgbClr val="D6E7F0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3170"/>
              <a:buFont typeface="Gill Sans"/>
              <a:buNone/>
            </a:pPr>
            <a:r>
              <a:rPr lang="en-US" sz="3826" b="1"/>
              <a:t>COMMUNICATIONS COMMITTEE</a:t>
            </a:r>
            <a:br>
              <a:rPr lang="en-US"/>
            </a:br>
            <a:r>
              <a:rPr lang="en-US" sz="2815"/>
              <a:t>Erik Manning - Chair </a:t>
            </a:r>
            <a:endParaRPr sz="3748"/>
          </a:p>
        </p:txBody>
      </p:sp>
      <p:sp>
        <p:nvSpPr>
          <p:cNvPr id="461" name="Google Shape;461;p71"/>
          <p:cNvSpPr txBox="1"/>
          <p:nvPr/>
        </p:nvSpPr>
        <p:spPr>
          <a:xfrm>
            <a:off x="464425" y="2775350"/>
            <a:ext cx="46791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51458" marR="0" lvl="0" indent="-3149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7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Monthly newsletters.</a:t>
            </a:r>
            <a:endParaRPr sz="2979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"/>
              <a:buFont typeface="Arial"/>
              <a:buNone/>
            </a:pPr>
            <a:endParaRPr sz="1879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51458" marR="0" lvl="0" indent="-3149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79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Association </a:t>
            </a:r>
            <a:r>
              <a:rPr lang="en-US" sz="297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Facebook page,</a:t>
            </a:r>
            <a:br>
              <a:rPr lang="en-US" sz="2979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97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Private Facebook group,</a:t>
            </a:r>
            <a:br>
              <a:rPr lang="en-US" sz="297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979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www.DunlapLake.org</a:t>
            </a:r>
            <a:endParaRPr sz="2979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7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179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51458" marR="0" lvl="0" indent="-314958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79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15</a:t>
            </a:r>
            <a:r>
              <a:rPr lang="en-US" sz="297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New Residents welcome letters.</a:t>
            </a:r>
            <a:endParaRPr sz="2979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2" name="Google Shape;462;p71"/>
          <p:cNvSpPr txBox="1">
            <a:spLocks noGrp="1"/>
          </p:cNvSpPr>
          <p:nvPr>
            <p:ph type="body" idx="1"/>
          </p:nvPr>
        </p:nvSpPr>
        <p:spPr>
          <a:xfrm>
            <a:off x="5240025" y="4180750"/>
            <a:ext cx="4775700" cy="28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800" b="1">
                <a:solidFill>
                  <a:srgbClr val="980000"/>
                </a:solidFill>
              </a:rPr>
              <a:t>DLPOA Official Announcement Postings: </a:t>
            </a:r>
            <a:endParaRPr sz="11800" b="1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800">
                <a:solidFill>
                  <a:srgbClr val="980000"/>
                </a:solidFill>
              </a:rPr>
              <a:t>Signboards </a:t>
            </a:r>
            <a:endParaRPr sz="11800">
              <a:solidFill>
                <a:srgbClr val="980000"/>
              </a:solidFill>
            </a:endParaRPr>
          </a:p>
          <a:p>
            <a:pPr marL="457200" lvl="0" indent="-415925" algn="l" rtl="0">
              <a:spcBef>
                <a:spcPts val="1100"/>
              </a:spcBef>
              <a:spcAft>
                <a:spcPts val="0"/>
              </a:spcAft>
              <a:buClr>
                <a:srgbClr val="980000"/>
              </a:buClr>
              <a:buSzPct val="100000"/>
              <a:buChar char="-"/>
            </a:pPr>
            <a:r>
              <a:rPr lang="en-US" sz="11800">
                <a:solidFill>
                  <a:srgbClr val="980000"/>
                </a:solidFill>
              </a:rPr>
              <a:t>840 East Lake Drive </a:t>
            </a:r>
            <a:endParaRPr sz="11800">
              <a:solidFill>
                <a:srgbClr val="980000"/>
              </a:solidFill>
            </a:endParaRPr>
          </a:p>
          <a:p>
            <a:pPr marL="457200" lvl="0" indent="-415925" algn="l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ct val="100000"/>
              <a:buChar char="-"/>
            </a:pPr>
            <a:r>
              <a:rPr lang="en-US" sz="11800">
                <a:solidFill>
                  <a:srgbClr val="980000"/>
                </a:solidFill>
              </a:rPr>
              <a:t>Corner of Barnett &amp; Schwarz  </a:t>
            </a:r>
            <a:endParaRPr sz="118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935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90955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50"/>
              <a:buNone/>
            </a:pPr>
            <a:endParaRPr/>
          </a:p>
        </p:txBody>
      </p:sp>
      <p:pic>
        <p:nvPicPr>
          <p:cNvPr id="463" name="Google Shape;4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125" y="1630963"/>
            <a:ext cx="3711674" cy="247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2"/>
          <p:cNvSpPr txBox="1">
            <a:spLocks noGrp="1"/>
          </p:cNvSpPr>
          <p:nvPr>
            <p:ph type="title"/>
          </p:nvPr>
        </p:nvSpPr>
        <p:spPr>
          <a:xfrm>
            <a:off x="270950" y="386350"/>
            <a:ext cx="4668600" cy="1224900"/>
          </a:xfrm>
          <a:prstGeom prst="rect">
            <a:avLst/>
          </a:prstGeom>
        </p:spPr>
        <p:txBody>
          <a:bodyPr spcFirstLastPara="1" wrap="square" lIns="182875" tIns="182875" rIns="182875" bIns="182875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lang="en-US" sz="3359"/>
              <a:t> Safety Committee </a:t>
            </a:r>
            <a:endParaRPr sz="3359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John Bode - chair </a:t>
            </a:r>
            <a:endParaRPr/>
          </a:p>
        </p:txBody>
      </p:sp>
      <p:sp>
        <p:nvSpPr>
          <p:cNvPr id="469" name="Google Shape;469;p72"/>
          <p:cNvSpPr txBox="1">
            <a:spLocks noGrp="1"/>
          </p:cNvSpPr>
          <p:nvPr>
            <p:ph type="body" idx="1"/>
          </p:nvPr>
        </p:nvSpPr>
        <p:spPr>
          <a:xfrm>
            <a:off x="0" y="1795375"/>
            <a:ext cx="4841400" cy="5827200"/>
          </a:xfrm>
          <a:prstGeom prst="rect">
            <a:avLst/>
          </a:prstGeom>
        </p:spPr>
        <p:txBody>
          <a:bodyPr spcFirstLastPara="1" wrap="square" lIns="91425" tIns="45700" rIns="91425" bIns="45700" anchor="t" anchorCtr="1">
            <a:normAutofit fontScale="92500" lnSpcReduction="20000"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934" b="1"/>
              <a:t>2023 Accomplishments</a:t>
            </a:r>
            <a:endParaRPr sz="2934" b="1"/>
          </a:p>
          <a:p>
            <a:pPr marL="457200" lvl="0" indent="-396236" algn="l" rtl="0">
              <a:spcBef>
                <a:spcPts val="1100"/>
              </a:spcBef>
              <a:spcAft>
                <a:spcPts val="0"/>
              </a:spcAft>
              <a:buSzPct val="100000"/>
              <a:buChar char="➔"/>
            </a:pPr>
            <a:r>
              <a:rPr lang="en-US" sz="2853"/>
              <a:t>Updated and maintained database for boat stickers</a:t>
            </a:r>
            <a:endParaRPr sz="2853"/>
          </a:p>
          <a:p>
            <a:pPr marL="457200" lvl="0" indent="-396236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endParaRPr sz="2853"/>
          </a:p>
          <a:p>
            <a:pPr marL="457200" lvl="0" indent="-396236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en-US" sz="2853"/>
              <a:t>Continued  to urge residents to apply for boat stickers for new boats and boats </a:t>
            </a:r>
            <a:endParaRPr sz="2853"/>
          </a:p>
          <a:p>
            <a:pPr marL="457200" lvl="0" indent="-396236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en-US" sz="2853"/>
              <a:t>purchased from other or previous residents</a:t>
            </a:r>
            <a:endParaRPr sz="2853"/>
          </a:p>
          <a:p>
            <a:pPr marL="457200" lvl="0" indent="-396236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endParaRPr sz="2853"/>
          </a:p>
          <a:p>
            <a:pPr marL="457200" lvl="0" indent="-396236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en-US" sz="2853"/>
              <a:t>Monitored boats without stickers and sent notices to register boat with the Association</a:t>
            </a:r>
            <a:endParaRPr sz="2853"/>
          </a:p>
          <a:p>
            <a:pPr marL="457200" lvl="0" indent="-396236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endParaRPr sz="2853"/>
          </a:p>
          <a:p>
            <a:pPr marL="457200" lvl="0" indent="-396236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en-US" sz="2853"/>
              <a:t>Water testing </a:t>
            </a:r>
            <a:endParaRPr/>
          </a:p>
        </p:txBody>
      </p:sp>
      <p:sp>
        <p:nvSpPr>
          <p:cNvPr id="470" name="Google Shape;470;p72"/>
          <p:cNvSpPr txBox="1">
            <a:spLocks noGrp="1"/>
          </p:cNvSpPr>
          <p:nvPr>
            <p:ph type="body" idx="4294967295"/>
          </p:nvPr>
        </p:nvSpPr>
        <p:spPr>
          <a:xfrm>
            <a:off x="6092700" y="2909000"/>
            <a:ext cx="3619500" cy="380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 sz="1879"/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479" b="1"/>
              <a:t>Goals for 2024</a:t>
            </a:r>
            <a:endParaRPr sz="2479" b="1"/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 sz="979" b="1"/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479"/>
              <a:t>Work to integrate SmartSheet as  platform for boat sticker applications and to maintain boat sticker database</a:t>
            </a:r>
            <a:endParaRPr sz="2479"/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479"/>
              <a:t>Work to update signage around lake</a:t>
            </a:r>
            <a:endParaRPr sz="2479"/>
          </a:p>
        </p:txBody>
      </p:sp>
      <p:pic>
        <p:nvPicPr>
          <p:cNvPr id="471" name="Google Shape;47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350" y="0"/>
            <a:ext cx="504904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2"/>
          <p:cNvSpPr txBox="1"/>
          <p:nvPr/>
        </p:nvSpPr>
        <p:spPr>
          <a:xfrm>
            <a:off x="5064125" y="120625"/>
            <a:ext cx="4939500" cy="3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     </a:t>
            </a:r>
            <a:r>
              <a:rPr lang="en-US" sz="2200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     2024 Goals </a:t>
            </a:r>
            <a:endParaRPr sz="22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79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Implement new system for applying for boat stickers and maintaining sticker database</a:t>
            </a:r>
            <a:endParaRPr sz="20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Continue to perform water testing </a:t>
            </a:r>
            <a:endParaRPr sz="20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Continue to urge residents to apply for boat stickers and display on boats in proper location </a:t>
            </a:r>
            <a:endParaRPr sz="20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Update safety signage </a:t>
            </a:r>
            <a:endParaRPr sz="2000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3"/>
          <p:cNvSpPr txBox="1">
            <a:spLocks noGrp="1"/>
          </p:cNvSpPr>
          <p:nvPr>
            <p:ph type="title"/>
          </p:nvPr>
        </p:nvSpPr>
        <p:spPr>
          <a:xfrm>
            <a:off x="691525" y="163826"/>
            <a:ext cx="8626200" cy="131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Meetings, Election &amp; Social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2000"/>
              <a:t>Frank Gremaud - Chair </a:t>
            </a:r>
            <a:endParaRPr/>
          </a:p>
        </p:txBody>
      </p:sp>
      <p:pic>
        <p:nvPicPr>
          <p:cNvPr id="478" name="Google Shape;478;p7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764425"/>
            <a:ext cx="3796800" cy="32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3"/>
          <p:cNvSpPr txBox="1">
            <a:spLocks noGrp="1"/>
          </p:cNvSpPr>
          <p:nvPr>
            <p:ph type="body" idx="2"/>
          </p:nvPr>
        </p:nvSpPr>
        <p:spPr>
          <a:xfrm>
            <a:off x="4667900" y="1764425"/>
            <a:ext cx="5390400" cy="6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819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2023 was a slower year for the lake with Capital Improvement Projects</a:t>
            </a:r>
            <a:endParaRPr/>
          </a:p>
          <a:p>
            <a:pPr marL="685800" lvl="1" indent="-2743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Annual Block party continued to grow with great tunes from Lanny and Julie</a:t>
            </a:r>
            <a:endParaRPr/>
          </a:p>
          <a:p>
            <a:pPr marL="685800" lvl="1" indent="-2743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Chicken dinner in January 2024 was successful once again, raising nearly $800</a:t>
            </a:r>
            <a:endParaRPr/>
          </a:p>
          <a:p>
            <a:pPr marL="228600" lvl="0" indent="-2819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2024 Goals</a:t>
            </a:r>
            <a:endParaRPr/>
          </a:p>
          <a:p>
            <a:pPr marL="685800" lvl="1" indent="-2743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For 2024, we are really looking forward to bringing back some of the classic events like the lighted boat parade and adding new ones</a:t>
            </a:r>
            <a:endParaRPr/>
          </a:p>
          <a:p>
            <a:pPr marL="1143000" lvl="2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Annual Block Party</a:t>
            </a:r>
            <a:endParaRPr/>
          </a:p>
          <a:p>
            <a:pPr marL="1143000" lvl="2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Lighted Boat Parade</a:t>
            </a:r>
            <a:endParaRPr/>
          </a:p>
          <a:p>
            <a:pPr marL="1143000" lvl="2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Annual Chicken Dinner</a:t>
            </a:r>
            <a:endParaRPr/>
          </a:p>
          <a:p>
            <a:pPr marL="1143000" lvl="2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Poker Run</a:t>
            </a:r>
            <a:endParaRPr/>
          </a:p>
          <a:p>
            <a:pPr marL="1143000" lvl="2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Other possible events: Golf Scramble, Trivia Night, Christmas event, Fishing Tournament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0" name="Google Shape;48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100" y="4549620"/>
            <a:ext cx="3796803" cy="3090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/>
              <a:t>AGENDA</a:t>
            </a:r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"/>
          </p:nvPr>
        </p:nvSpPr>
        <p:spPr>
          <a:xfrm>
            <a:off x="1435399" y="2989748"/>
            <a:ext cx="7415700" cy="4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51458" lvl="0" indent="-251458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280"/>
              <a:t>Welcome to 2024 Annual Meeting Introduction of current board – Andrew Reznack</a:t>
            </a:r>
            <a:endParaRPr sz="2280"/>
          </a:p>
          <a:p>
            <a:pPr marL="251458" lvl="0" indent="-251458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280"/>
              <a:t>2024 Year in Review Slideshow – Andrew Reznack</a:t>
            </a:r>
            <a:endParaRPr sz="2280"/>
          </a:p>
          <a:p>
            <a:pPr marL="251459" lvl="0" indent="-2514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280"/>
              <a:t>Election of New Board Members – Frank Gremaud</a:t>
            </a:r>
            <a:endParaRPr sz="2280"/>
          </a:p>
          <a:p>
            <a:pPr marL="251459" lvl="0" indent="-2514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280"/>
              <a:t>2024 Proposed Budget – Rick Welle</a:t>
            </a:r>
            <a:endParaRPr sz="2280"/>
          </a:p>
          <a:p>
            <a:pPr marL="708659" lvl="1" indent="-27051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061"/>
              <a:t>Operations </a:t>
            </a:r>
            <a:endParaRPr/>
          </a:p>
          <a:p>
            <a:pPr marL="708659" lvl="1" indent="-27051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061"/>
              <a:t>Capital Reserves</a:t>
            </a:r>
            <a:endParaRPr/>
          </a:p>
          <a:p>
            <a:pPr marL="251458" lvl="0" indent="-251458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280"/>
              <a:t>Master Plan Committee Update - Toby Heddinghaus</a:t>
            </a:r>
            <a:endParaRPr sz="2280"/>
          </a:p>
          <a:p>
            <a:pPr marL="251459" lvl="0" indent="-2514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280"/>
              <a:t>Goals – Andrew Reznack </a:t>
            </a:r>
            <a:endParaRPr sz="2280"/>
          </a:p>
          <a:p>
            <a:pPr marL="251459" lvl="0" indent="-2514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280"/>
              <a:t>Resident Question and Answer Time</a:t>
            </a:r>
            <a:endParaRPr sz="228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4"/>
          <p:cNvSpPr txBox="1">
            <a:spLocks noGrp="1"/>
          </p:cNvSpPr>
          <p:nvPr>
            <p:ph type="title"/>
          </p:nvPr>
        </p:nvSpPr>
        <p:spPr>
          <a:xfrm>
            <a:off x="2789325" y="579766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86" name="Google Shape;486;p74"/>
          <p:cNvSpPr txBox="1">
            <a:spLocks noGrp="1"/>
          </p:cNvSpPr>
          <p:nvPr>
            <p:ph type="body" idx="1"/>
          </p:nvPr>
        </p:nvSpPr>
        <p:spPr>
          <a:xfrm>
            <a:off x="4181650" y="6044375"/>
            <a:ext cx="5139300" cy="134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87" name="Google Shape;487;p74"/>
          <p:cNvSpPr txBox="1">
            <a:spLocks noGrp="1"/>
          </p:cNvSpPr>
          <p:nvPr>
            <p:ph type="body" idx="2"/>
          </p:nvPr>
        </p:nvSpPr>
        <p:spPr>
          <a:xfrm>
            <a:off x="4456400" y="5931579"/>
            <a:ext cx="3619500" cy="16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88" name="Google Shape;48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9" name="Google Shape;489;p74"/>
          <p:cNvSpPr txBox="1"/>
          <p:nvPr/>
        </p:nvSpPr>
        <p:spPr>
          <a:xfrm>
            <a:off x="4840700" y="6158825"/>
            <a:ext cx="4727100" cy="1113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Dam &amp; Maintenance </a:t>
            </a:r>
            <a:endParaRPr sz="32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    Roy Wehling - Chair</a:t>
            </a:r>
            <a:endParaRPr sz="24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5"/>
          <p:cNvSpPr txBox="1">
            <a:spLocks noGrp="1"/>
          </p:cNvSpPr>
          <p:nvPr>
            <p:ph type="title"/>
          </p:nvPr>
        </p:nvSpPr>
        <p:spPr>
          <a:xfrm>
            <a:off x="-1" y="7"/>
            <a:ext cx="3619800" cy="1293600"/>
          </a:xfrm>
          <a:prstGeom prst="rect">
            <a:avLst/>
          </a:prstGeom>
        </p:spPr>
        <p:txBody>
          <a:bodyPr spcFirstLastPara="1" wrap="square" lIns="182875" tIns="182875" rIns="182875" bIns="182875" anchor="ctr" anchorCtr="1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Dam Committee</a:t>
            </a:r>
            <a:endParaRPr/>
          </a:p>
        </p:txBody>
      </p:sp>
      <p:sp>
        <p:nvSpPr>
          <p:cNvPr id="495" name="Google Shape;495;p75"/>
          <p:cNvSpPr txBox="1">
            <a:spLocks noGrp="1"/>
          </p:cNvSpPr>
          <p:nvPr>
            <p:ph type="body" idx="1"/>
          </p:nvPr>
        </p:nvSpPr>
        <p:spPr>
          <a:xfrm>
            <a:off x="4981741" y="12"/>
            <a:ext cx="3973200" cy="594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75"/>
          <p:cNvSpPr txBox="1">
            <a:spLocks noGrp="1"/>
          </p:cNvSpPr>
          <p:nvPr>
            <p:ph type="body" idx="2"/>
          </p:nvPr>
        </p:nvSpPr>
        <p:spPr>
          <a:xfrm>
            <a:off x="949262" y="4023240"/>
            <a:ext cx="3130800" cy="2486700"/>
          </a:xfrm>
          <a:prstGeom prst="rect">
            <a:avLst/>
          </a:prstGeom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7" name="Google Shape;49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750" y="1293592"/>
            <a:ext cx="4856926" cy="647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88" y="1293588"/>
            <a:ext cx="4856924" cy="647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6"/>
          <p:cNvSpPr txBox="1"/>
          <p:nvPr/>
        </p:nvSpPr>
        <p:spPr>
          <a:xfrm>
            <a:off x="573900" y="1170550"/>
            <a:ext cx="9013200" cy="5946300"/>
          </a:xfrm>
          <a:prstGeom prst="rect">
            <a:avLst/>
          </a:prstGeom>
          <a:solidFill>
            <a:srgbClr val="FFFFFF"/>
          </a:solidFill>
          <a:ln w="12700" cap="sq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1"/>
                </a:solidFill>
              </a:rPr>
              <a:t>You do not need to be a board member to join a committee.</a:t>
            </a: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1"/>
                </a:solidFill>
              </a:rPr>
              <a:t>We are always looking for new volunteers and new events. </a:t>
            </a:r>
            <a:endParaRPr sz="3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endParaRPr sz="400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www.dunlaplake.org/volunteer/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r>
              <a:rPr lang="en-US" sz="2800">
                <a:solidFill>
                  <a:schemeClr val="dk1"/>
                </a:solidFill>
              </a:rPr>
              <a:t>Or email Carolyn@DunlapLake.org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7"/>
          <p:cNvSpPr txBox="1">
            <a:spLocks noGrp="1"/>
          </p:cNvSpPr>
          <p:nvPr>
            <p:ph type="title"/>
          </p:nvPr>
        </p:nvSpPr>
        <p:spPr>
          <a:xfrm>
            <a:off x="1272204" y="223262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5050"/>
              <a:t>ELECTION OF NEW </a:t>
            </a:r>
            <a:endParaRPr sz="505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5050"/>
              <a:t>BOARD MEMBERS</a:t>
            </a:r>
            <a:endParaRPr sz="5050"/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1"/>
          </p:nvPr>
        </p:nvSpPr>
        <p:spPr>
          <a:xfrm>
            <a:off x="1380050" y="4340050"/>
            <a:ext cx="74187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100"/>
              <a:buNone/>
            </a:pPr>
            <a:r>
              <a:rPr lang="en-US" sz="4090"/>
              <a:t>Frank Gremaud - chair </a:t>
            </a:r>
            <a:endParaRPr sz="409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100"/>
              <a:buNone/>
            </a:pPr>
            <a:r>
              <a:rPr lang="en-US" sz="4090"/>
              <a:t>meetings, elections and social committee</a:t>
            </a:r>
            <a:endParaRPr sz="409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"/>
          <p:cNvSpPr txBox="1">
            <a:spLocks noGrp="1"/>
          </p:cNvSpPr>
          <p:nvPr>
            <p:ph type="title"/>
          </p:nvPr>
        </p:nvSpPr>
        <p:spPr>
          <a:xfrm>
            <a:off x="1065380" y="635577"/>
            <a:ext cx="718599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Gill Sans"/>
              <a:buNone/>
            </a:pPr>
            <a:br>
              <a:rPr lang="en-US" sz="1000"/>
            </a:br>
            <a:r>
              <a:rPr lang="en-US"/>
              <a:t>ELECTION OF NEW BOARD MEMBERS</a:t>
            </a:r>
            <a:endParaRPr/>
          </a:p>
        </p:txBody>
      </p:sp>
      <p:sp>
        <p:nvSpPr>
          <p:cNvPr id="515" name="Google Shape;515;p78"/>
          <p:cNvSpPr txBox="1"/>
          <p:nvPr/>
        </p:nvSpPr>
        <p:spPr>
          <a:xfrm>
            <a:off x="1065374" y="2167525"/>
            <a:ext cx="63501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Volunteers for term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2893" marR="0" lvl="0" indent="-1304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Calibri"/>
              <a:buChar char="∙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Graham Johnson</a:t>
            </a:r>
            <a:endParaRPr dirty="0"/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Andy Leek</a:t>
            </a:r>
            <a:endParaRPr dirty="0"/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Lori Scarlett</a:t>
            </a:r>
            <a:endParaRPr dirty="0"/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Roy Wehling</a:t>
            </a:r>
          </a:p>
          <a:p>
            <a:pPr marL="282892" indent="-282892">
              <a:buSzPts val="2550"/>
              <a:buFont typeface="Calibri"/>
              <a:buChar char="∙"/>
            </a:pPr>
            <a:r>
              <a:rPr lang="en-US" sz="2400" dirty="0">
                <a:latin typeface="Calibri"/>
                <a:cs typeface="Calibri"/>
                <a:sym typeface="Calibri"/>
              </a:rPr>
              <a:t>Andrew Reznack</a:t>
            </a:r>
            <a:endParaRPr lang="en-US" sz="2400" dirty="0">
              <a:latin typeface="Calibri"/>
              <a:cs typeface="Calibri"/>
            </a:endParaRPr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Calibri"/>
              <a:buChar char="∙"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9"/>
          <p:cNvSpPr txBox="1">
            <a:spLocks noGrp="1"/>
          </p:cNvSpPr>
          <p:nvPr>
            <p:ph type="title"/>
          </p:nvPr>
        </p:nvSpPr>
        <p:spPr>
          <a:xfrm>
            <a:off x="1263366" y="218632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4850"/>
              <a:t>2024 PROPOSED Operations BUDGET</a:t>
            </a:r>
            <a:endParaRPr sz="4850"/>
          </a:p>
        </p:txBody>
      </p:sp>
      <p:sp>
        <p:nvSpPr>
          <p:cNvPr id="521" name="Google Shape;521;p79"/>
          <p:cNvSpPr txBox="1">
            <a:spLocks noGrp="1"/>
          </p:cNvSpPr>
          <p:nvPr>
            <p:ph type="body" idx="1"/>
          </p:nvPr>
        </p:nvSpPr>
        <p:spPr>
          <a:xfrm>
            <a:off x="2223536" y="4395618"/>
            <a:ext cx="56112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4990"/>
              <a:t>Rick Welle Treasurer</a:t>
            </a:r>
            <a:endParaRPr sz="499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LPOA Loan Status"/>
          <p:cNvSpPr txBox="1">
            <a:spLocks noGrp="1"/>
          </p:cNvSpPr>
          <p:nvPr>
            <p:ph type="title"/>
          </p:nvPr>
        </p:nvSpPr>
        <p:spPr>
          <a:xfrm>
            <a:off x="479092" y="727135"/>
            <a:ext cx="9063038" cy="5911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DLPOA Loan Status</a:t>
            </a:r>
          </a:p>
        </p:txBody>
      </p:sp>
      <p:sp>
        <p:nvSpPr>
          <p:cNvPr id="172" name="3 outstanding debts"/>
          <p:cNvSpPr txBox="1">
            <a:spLocks noGrp="1"/>
          </p:cNvSpPr>
          <p:nvPr>
            <p:ph type="body" idx="21"/>
          </p:nvPr>
        </p:nvSpPr>
        <p:spPr>
          <a:xfrm>
            <a:off x="497681" y="2028789"/>
            <a:ext cx="9063038" cy="3855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dirty="0"/>
              <a:t>3 outstanding debts</a:t>
            </a:r>
          </a:p>
        </p:txBody>
      </p:sp>
      <p:graphicFrame>
        <p:nvGraphicFramePr>
          <p:cNvPr id="173" name="Table 1"/>
          <p:cNvGraphicFramePr/>
          <p:nvPr>
            <p:extLst>
              <p:ext uri="{D42A27DB-BD31-4B8C-83A1-F6EECF244321}">
                <p14:modId xmlns:p14="http://schemas.microsoft.com/office/powerpoint/2010/main" val="4176549965"/>
              </p:ext>
            </p:extLst>
          </p:nvPr>
        </p:nvGraphicFramePr>
        <p:xfrm>
          <a:off x="620757" y="1923378"/>
          <a:ext cx="8779708" cy="3925644"/>
        </p:xfrm>
        <a:graphic>
          <a:graphicData uri="http://schemas.openxmlformats.org/drawingml/2006/table">
            <a:tbl>
              <a:tblPr/>
              <a:tblGrid>
                <a:gridCol w="1254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42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42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2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4924">
                <a:tc gridSpan="7">
                  <a:txBody>
                    <a:bodyPr/>
                    <a:lstStyle/>
                    <a:p>
                      <a:pPr defTabSz="457200">
                        <a:spcBef>
                          <a:spcPts val="600"/>
                        </a:spcBef>
                      </a:pPr>
                      <a:r>
                        <a:rPr sz="500"/>
                        <a:t>Table 1</a:t>
                      </a:r>
                    </a:p>
                  </a:txBody>
                  <a:tcPr marL="20955" marR="20955" marT="20955" marB="20955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932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Rate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Date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Payment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Balance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Date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Borrowed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932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932">
                <a:tc gridSpan="7"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SPILLWAY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 dirty="0"/>
                        <a:t>3.99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 dirty="0"/>
                        <a:t>01.23.24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$5,000.00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$461,079.66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03.23.27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$492,000.00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ENGINEER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3.99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01.23.24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$3,500.00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$448,714.89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03.23.27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$465,000.00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BASIN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8.75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02.14.24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$8,316.75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$1,103,790.60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02.14.28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$1,115,000.00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TOTAL DEBT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 b="1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 b="1"/>
                        <a:t>02.23.24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 b="1"/>
                        <a:t>$16,816.75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 b="1"/>
                        <a:t>$2,013,585.15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 b="1"/>
                        <a:t>$2,072,000.00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Payouts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04.27.23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$142,177.50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05.22.23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$152,752.50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06.06.23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$272,749.50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06.26.23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$291,251.25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08.14.23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$209,198.07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200"/>
                        <a:t>11.09.23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$35,661.78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4890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3954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Total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/>
                        <a:t>$1,103,790.60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200"/>
                        <a:t>Remaining loan amt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CDE8B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200" dirty="0"/>
                        <a:t>$11,209.40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CDE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LPOA Cash Assets"/>
          <p:cNvSpPr txBox="1">
            <a:spLocks noGrp="1"/>
          </p:cNvSpPr>
          <p:nvPr>
            <p:ph type="title"/>
          </p:nvPr>
        </p:nvSpPr>
        <p:spPr>
          <a:xfrm>
            <a:off x="282528" y="250472"/>
            <a:ext cx="9063038" cy="5911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DLPOA Cash Assets</a:t>
            </a:r>
          </a:p>
        </p:txBody>
      </p:sp>
      <p:sp>
        <p:nvSpPr>
          <p:cNvPr id="176" name="As of 02.23.2024"/>
          <p:cNvSpPr txBox="1">
            <a:spLocks noGrp="1"/>
          </p:cNvSpPr>
          <p:nvPr>
            <p:ph type="body" idx="21"/>
          </p:nvPr>
        </p:nvSpPr>
        <p:spPr>
          <a:xfrm>
            <a:off x="282528" y="949948"/>
            <a:ext cx="9063038" cy="5297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r"/>
            <a:r>
              <a:rPr dirty="0"/>
              <a:t>As of 02.23.2024</a:t>
            </a:r>
          </a:p>
        </p:txBody>
      </p:sp>
      <p:sp>
        <p:nvSpPr>
          <p:cNvPr id="177" name="Institution        Type of Account             Amount…"/>
          <p:cNvSpPr txBox="1">
            <a:spLocks noGrp="1"/>
          </p:cNvSpPr>
          <p:nvPr>
            <p:ph type="body" idx="1"/>
          </p:nvPr>
        </p:nvSpPr>
        <p:spPr>
          <a:xfrm>
            <a:off x="372749" y="2647371"/>
            <a:ext cx="9063038" cy="3405605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u="sng" dirty="0"/>
              <a:t>Institution</a:t>
            </a:r>
            <a:r>
              <a:rPr dirty="0"/>
              <a:t>	       </a:t>
            </a:r>
            <a:r>
              <a:rPr u="sng" dirty="0"/>
              <a:t>Type of Account</a:t>
            </a:r>
            <a:r>
              <a:rPr dirty="0"/>
              <a:t>	            </a:t>
            </a:r>
            <a:r>
              <a:rPr u="sng" dirty="0"/>
              <a:t>Amount</a:t>
            </a:r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dirty="0" err="1"/>
              <a:t>Busey</a:t>
            </a:r>
            <a:r>
              <a:rPr dirty="0"/>
              <a:t> Bank	     </a:t>
            </a:r>
            <a:r>
              <a:rPr b="0" dirty="0"/>
              <a:t>Savings	                       </a:t>
            </a:r>
            <a:r>
              <a:rPr lang="en-US" b="0" dirty="0"/>
              <a:t> </a:t>
            </a:r>
            <a:r>
              <a:rPr b="0" dirty="0"/>
              <a:t>$   10,642.92</a:t>
            </a:r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dirty="0"/>
              <a:t>First Citizens	 </a:t>
            </a:r>
            <a:r>
              <a:rPr b="0" dirty="0"/>
              <a:t>Debit card	                   </a:t>
            </a:r>
            <a:r>
              <a:rPr lang="en-US" b="0" dirty="0"/>
              <a:t> </a:t>
            </a:r>
            <a:r>
              <a:rPr b="0" dirty="0"/>
              <a:t>$     1,288.38</a:t>
            </a:r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dirty="0"/>
              <a:t>First Mid	         </a:t>
            </a:r>
            <a:r>
              <a:rPr lang="en-US" b="0" dirty="0"/>
              <a:t>S</a:t>
            </a:r>
            <a:r>
              <a:rPr b="0" dirty="0"/>
              <a:t>avings	                       </a:t>
            </a:r>
            <a:r>
              <a:rPr lang="en-US" b="0" dirty="0"/>
              <a:t> </a:t>
            </a:r>
            <a:r>
              <a:rPr b="0" dirty="0"/>
              <a:t>$ 344,512.49</a:t>
            </a:r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dirty="0"/>
              <a:t>First Citizens	  </a:t>
            </a:r>
            <a:r>
              <a:rPr b="0" dirty="0"/>
              <a:t>Operating Fund	           $  93,994.60</a:t>
            </a:r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dirty="0"/>
              <a:t>First Citizens	 </a:t>
            </a:r>
            <a:r>
              <a:rPr lang="en-US" dirty="0"/>
              <a:t> </a:t>
            </a:r>
            <a:r>
              <a:rPr b="0" dirty="0"/>
              <a:t>Special Projects	           $  40,988.05</a:t>
            </a:r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dirty="0"/>
              <a:t>First Mid	         </a:t>
            </a:r>
            <a:r>
              <a:rPr b="0" dirty="0"/>
              <a:t>Certificate of Deposit	  $ 200,000.00</a:t>
            </a:r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endParaRPr lang="en-US" dirty="0"/>
          </a:p>
          <a:p>
            <a:pPr marL="0" indent="0" defTabSz="188595">
              <a:spcBef>
                <a:spcPts val="0"/>
              </a:spcBef>
              <a:buSzTx/>
              <a:buNone/>
              <a:defRPr sz="6200" b="1"/>
            </a:pPr>
            <a:r>
              <a:rPr dirty="0"/>
              <a:t>Total	                                                      $ 691,426.44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YTD Income"/>
          <p:cNvSpPr txBox="1">
            <a:spLocks noGrp="1"/>
          </p:cNvSpPr>
          <p:nvPr>
            <p:ph type="title"/>
          </p:nvPr>
        </p:nvSpPr>
        <p:spPr>
          <a:xfrm>
            <a:off x="250255" y="307587"/>
            <a:ext cx="9063038" cy="5911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Proposed Budget</a:t>
            </a:r>
            <a:endParaRPr dirty="0"/>
          </a:p>
        </p:txBody>
      </p:sp>
      <p:sp>
        <p:nvSpPr>
          <p:cNvPr id="180" name="As of 02.23.2024"/>
          <p:cNvSpPr txBox="1">
            <a:spLocks noGrp="1"/>
          </p:cNvSpPr>
          <p:nvPr>
            <p:ph type="body" idx="21"/>
          </p:nvPr>
        </p:nvSpPr>
        <p:spPr>
          <a:xfrm>
            <a:off x="712835" y="1082051"/>
            <a:ext cx="9063038" cy="5297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r"/>
            <a:r>
              <a:rPr dirty="0"/>
              <a:t>As of 02.23.2024</a:t>
            </a:r>
          </a:p>
        </p:txBody>
      </p:sp>
      <p:graphicFrame>
        <p:nvGraphicFramePr>
          <p:cNvPr id="182" name="Table 1"/>
          <p:cNvGraphicFramePr/>
          <p:nvPr>
            <p:extLst>
              <p:ext uri="{D42A27DB-BD31-4B8C-83A1-F6EECF244321}">
                <p14:modId xmlns:p14="http://schemas.microsoft.com/office/powerpoint/2010/main" val="719826008"/>
              </p:ext>
            </p:extLst>
          </p:nvPr>
        </p:nvGraphicFramePr>
        <p:xfrm>
          <a:off x="1864052" y="2023927"/>
          <a:ext cx="5835443" cy="3724546"/>
        </p:xfrm>
        <a:graphic>
          <a:graphicData uri="http://schemas.openxmlformats.org/drawingml/2006/table">
            <a:tbl>
              <a:tblPr firstRow="1" firstCol="1"/>
              <a:tblGrid>
                <a:gridCol w="3521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924">
                <a:tc gridSpan="2">
                  <a:txBody>
                    <a:bodyPr/>
                    <a:lstStyle/>
                    <a:p>
                      <a:pPr defTabSz="457200">
                        <a:spcBef>
                          <a:spcPts val="600"/>
                        </a:spcBef>
                        <a:defRPr b="0"/>
                      </a:pPr>
                      <a:r>
                        <a:rPr sz="800"/>
                        <a:t>Table 1</a:t>
                      </a:r>
                    </a:p>
                  </a:txBody>
                  <a:tcPr marL="20955" marR="20955" marT="20955" marB="20955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78">
                <a:tc>
                  <a:txBody>
                    <a:bodyPr/>
                    <a:lstStyle/>
                    <a:p>
                      <a:pPr defTabSz="457200">
                        <a:defRPr b="0"/>
                      </a:pPr>
                      <a:r>
                        <a:rPr sz="1800" b="1"/>
                        <a:t>Fund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800" b="1"/>
                        <a:t>Amount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324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1800" b="1"/>
                        <a:t>Operating Assessments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800" dirty="0">
                          <a:solidFill>
                            <a:schemeClr val="bg1"/>
                          </a:solidFill>
                        </a:rPr>
                        <a:t>$189,408.00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17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1800" b="1"/>
                        <a:t>Operating (Other)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800" dirty="0">
                          <a:solidFill>
                            <a:schemeClr val="bg1"/>
                          </a:solidFill>
                        </a:rPr>
                        <a:t>$622.00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17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1800" b="1"/>
                        <a:t>Total Operating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800" dirty="0">
                          <a:solidFill>
                            <a:schemeClr val="bg1"/>
                          </a:solidFill>
                        </a:rPr>
                        <a:t>$190,030.00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917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917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1800" b="1"/>
                        <a:t>Reserve Assessments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800" dirty="0">
                          <a:solidFill>
                            <a:schemeClr val="bg1"/>
                          </a:solidFill>
                        </a:rPr>
                        <a:t>$189,000.00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917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 dirty="0">
                        <a:solidFill>
                          <a:schemeClr val="bg1"/>
                        </a:solidFill>
                      </a:endParaRP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95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1800" b="1"/>
                        <a:t>Total Income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A7C6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800" b="1"/>
                        <a:t>$379,030.00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A7C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917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/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917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800" dirty="0"/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YTD Expenses (Operations)"/>
          <p:cNvSpPr txBox="1">
            <a:spLocks noGrp="1"/>
          </p:cNvSpPr>
          <p:nvPr>
            <p:ph type="title"/>
          </p:nvPr>
        </p:nvSpPr>
        <p:spPr>
          <a:xfrm>
            <a:off x="325559" y="675854"/>
            <a:ext cx="9063038" cy="5911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YTD Expenses (Operations)</a:t>
            </a:r>
          </a:p>
        </p:txBody>
      </p:sp>
      <p:sp>
        <p:nvSpPr>
          <p:cNvPr id="185" name="As of 02.23.2024"/>
          <p:cNvSpPr txBox="1">
            <a:spLocks noGrp="1"/>
          </p:cNvSpPr>
          <p:nvPr>
            <p:ph type="body" idx="21"/>
          </p:nvPr>
        </p:nvSpPr>
        <p:spPr>
          <a:xfrm>
            <a:off x="476530" y="1523892"/>
            <a:ext cx="9063038" cy="3855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pPr algn="r"/>
            <a:r>
              <a:rPr dirty="0"/>
              <a:t>As of 02.23.2024</a:t>
            </a:r>
          </a:p>
        </p:txBody>
      </p:sp>
      <p:sp>
        <p:nvSpPr>
          <p:cNvPr id="18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187" name="Table 1"/>
          <p:cNvGraphicFramePr/>
          <p:nvPr>
            <p:extLst>
              <p:ext uri="{D42A27DB-BD31-4B8C-83A1-F6EECF244321}">
                <p14:modId xmlns:p14="http://schemas.microsoft.com/office/powerpoint/2010/main" val="3109626643"/>
              </p:ext>
            </p:extLst>
          </p:nvPr>
        </p:nvGraphicFramePr>
        <p:xfrm>
          <a:off x="476530" y="2732927"/>
          <a:ext cx="8606230" cy="3906650"/>
        </p:xfrm>
        <a:graphic>
          <a:graphicData uri="http://schemas.openxmlformats.org/drawingml/2006/table">
            <a:tbl>
              <a:tblPr firstRow="1" firstCol="1"/>
              <a:tblGrid>
                <a:gridCol w="4952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3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924">
                <a:tc gridSpan="2">
                  <a:txBody>
                    <a:bodyPr/>
                    <a:lstStyle/>
                    <a:p>
                      <a:pPr defTabSz="457200">
                        <a:spcBef>
                          <a:spcPts val="600"/>
                        </a:spcBef>
                        <a:defRPr b="0"/>
                      </a:pPr>
                      <a:r>
                        <a:rPr sz="500"/>
                        <a:t>Table 1</a:t>
                      </a:r>
                    </a:p>
                  </a:txBody>
                  <a:tcPr marL="20955" marR="20955" marT="20955" marB="20955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defTabSz="457200">
                        <a:defRPr b="0"/>
                      </a:pPr>
                      <a:r>
                        <a:rPr sz="2500" b="1"/>
                        <a:t>Category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/>
                        <a:t>Amount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Administration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>
                          <a:solidFill>
                            <a:schemeClr val="bg1"/>
                          </a:solidFill>
                        </a:rPr>
                        <a:t>$41,178.00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Fish &amp; Wildlife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>
                          <a:solidFill>
                            <a:schemeClr val="bg1"/>
                          </a:solidFill>
                        </a:rPr>
                        <a:t>$2,825.00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Grounds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>
                          <a:solidFill>
                            <a:schemeClr val="bg1"/>
                          </a:solidFill>
                        </a:rPr>
                        <a:t>$57,737.00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Social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>
                          <a:solidFill>
                            <a:schemeClr val="bg1"/>
                          </a:solidFill>
                        </a:rPr>
                        <a:t>$8,626.00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Insurance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>
                          <a:solidFill>
                            <a:schemeClr val="bg1"/>
                          </a:solidFill>
                        </a:rPr>
                        <a:t>$4,290.00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Taxes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 dirty="0">
                          <a:solidFill>
                            <a:schemeClr val="bg1"/>
                          </a:solidFill>
                        </a:rPr>
                        <a:t>$3,085.00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446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 dirty="0"/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Total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A7C6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 b="1" dirty="0"/>
                        <a:t>$117,741.00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A7C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7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326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/>
              <a:t>CURRENT BOARD INTRODUCTION</a:t>
            </a:r>
            <a:endParaRPr/>
          </a:p>
        </p:txBody>
      </p:sp>
      <p:sp>
        <p:nvSpPr>
          <p:cNvPr id="360" name="Google Shape;360;p57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330" cy="143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3600"/>
              <a:t>Andrew Reznack - President</a:t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YTD Expenses (Capital Projects)"/>
          <p:cNvSpPr txBox="1">
            <a:spLocks noGrp="1"/>
          </p:cNvSpPr>
          <p:nvPr>
            <p:ph type="title"/>
          </p:nvPr>
        </p:nvSpPr>
        <p:spPr>
          <a:xfrm>
            <a:off x="1675982" y="92857"/>
            <a:ext cx="6531531" cy="1347216"/>
          </a:xfrm>
          <a:prstGeom prst="rect">
            <a:avLst/>
          </a:prstGeom>
        </p:spPr>
        <p:txBody>
          <a:bodyPr/>
          <a:lstStyle/>
          <a:p>
            <a:r>
              <a:t>YTD Expenses (Capital Projects)</a:t>
            </a:r>
          </a:p>
        </p:txBody>
      </p:sp>
      <p:sp>
        <p:nvSpPr>
          <p:cNvPr id="190" name="As of 02.23.2024"/>
          <p:cNvSpPr txBox="1">
            <a:spLocks noGrp="1"/>
          </p:cNvSpPr>
          <p:nvPr>
            <p:ph type="body" idx="21"/>
          </p:nvPr>
        </p:nvSpPr>
        <p:spPr>
          <a:xfrm>
            <a:off x="497681" y="1589338"/>
            <a:ext cx="9063038" cy="5297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r"/>
            <a:r>
              <a:rPr dirty="0"/>
              <a:t>As of 02.23.2024</a:t>
            </a:r>
          </a:p>
        </p:txBody>
      </p:sp>
      <p:sp>
        <p:nvSpPr>
          <p:cNvPr id="191" name="Slide bullet text"/>
          <p:cNvSpPr txBox="1">
            <a:spLocks noGrp="1"/>
          </p:cNvSpPr>
          <p:nvPr>
            <p:ph type="body" idx="1"/>
          </p:nvPr>
        </p:nvSpPr>
        <p:spPr>
          <a:xfrm>
            <a:off x="410229" y="2709837"/>
            <a:ext cx="9063038" cy="340560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192" name="Table 1"/>
          <p:cNvGraphicFramePr/>
          <p:nvPr>
            <p:extLst>
              <p:ext uri="{D42A27DB-BD31-4B8C-83A1-F6EECF244321}">
                <p14:modId xmlns:p14="http://schemas.microsoft.com/office/powerpoint/2010/main" val="1794859163"/>
              </p:ext>
            </p:extLst>
          </p:nvPr>
        </p:nvGraphicFramePr>
        <p:xfrm>
          <a:off x="395125" y="2714937"/>
          <a:ext cx="8784639" cy="3390409"/>
        </p:xfrm>
        <a:graphic>
          <a:graphicData uri="http://schemas.openxmlformats.org/drawingml/2006/table">
            <a:tbl>
              <a:tblPr firstRow="1" firstCol="1"/>
              <a:tblGrid>
                <a:gridCol w="558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924">
                <a:tc gridSpan="2">
                  <a:txBody>
                    <a:bodyPr/>
                    <a:lstStyle/>
                    <a:p>
                      <a:pPr defTabSz="457200">
                        <a:spcBef>
                          <a:spcPts val="600"/>
                        </a:spcBef>
                        <a:defRPr b="0"/>
                      </a:pPr>
                      <a:r>
                        <a:rPr sz="500"/>
                        <a:t>Table 1</a:t>
                      </a:r>
                    </a:p>
                  </a:txBody>
                  <a:tcPr marL="20955" marR="20955" marT="20955" marB="20955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405">
                <a:tc>
                  <a:txBody>
                    <a:bodyPr/>
                    <a:lstStyle/>
                    <a:p>
                      <a:pPr defTabSz="457200">
                        <a:defRPr b="0"/>
                      </a:pPr>
                      <a:r>
                        <a:rPr sz="2500" b="1"/>
                        <a:t>Category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 b="1"/>
                        <a:t>Amount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768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Spillway/Dam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>
                          <a:solidFill>
                            <a:schemeClr val="bg1"/>
                          </a:solidFill>
                        </a:rPr>
                        <a:t>$17,973.00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169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Engineering/Expansion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>
                          <a:solidFill>
                            <a:schemeClr val="bg1"/>
                          </a:solidFill>
                        </a:rPr>
                        <a:t>$10,972.00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169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Silt Retention Basin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 dirty="0">
                          <a:solidFill>
                            <a:schemeClr val="bg1"/>
                          </a:solidFill>
                        </a:rPr>
                        <a:t>$51,723.00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169"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/>
                      </a:pPr>
                      <a:endParaRPr sz="1200"/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805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2500" b="1"/>
                        <a:t>Total</a:t>
                      </a:r>
                    </a:p>
                  </a:txBody>
                  <a:tcPr marL="20955" marR="20955" marT="20955" marB="20955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A7C6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500" b="1" dirty="0"/>
                        <a:t>$80,668.00</a:t>
                      </a:r>
                    </a:p>
                  </a:txBody>
                  <a:tcPr marL="20955" marR="20955" marT="20955" marB="20955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A7C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" name="Table 1"/>
          <p:cNvGraphicFramePr/>
          <p:nvPr>
            <p:extLst>
              <p:ext uri="{D42A27DB-BD31-4B8C-83A1-F6EECF244321}">
                <p14:modId xmlns:p14="http://schemas.microsoft.com/office/powerpoint/2010/main" val="1282784676"/>
              </p:ext>
            </p:extLst>
          </p:nvPr>
        </p:nvGraphicFramePr>
        <p:xfrm>
          <a:off x="541800" y="1445007"/>
          <a:ext cx="9478703" cy="5204557"/>
        </p:xfrm>
        <a:graphic>
          <a:graphicData uri="http://schemas.openxmlformats.org/drawingml/2006/table">
            <a:tbl>
              <a:tblPr firstRow="1" firstCol="1"/>
              <a:tblGrid>
                <a:gridCol w="4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2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7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22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8069">
                <a:tc gridSpan="6">
                  <a:txBody>
                    <a:bodyPr/>
                    <a:lstStyle/>
                    <a:p>
                      <a:pPr defTabSz="457200">
                        <a:defRPr b="0"/>
                      </a:pPr>
                      <a:r>
                        <a:rPr sz="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 1</a:t>
                      </a:r>
                    </a:p>
                  </a:txBody>
                  <a:tcPr marL="0" marR="0" marT="0" marB="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22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670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2023-24 Amount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2024-25 Proposed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670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964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Assessment Income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$180,000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$180,000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259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Lake Assessments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$168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$168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 rowSpan="4">
                  <a:txBody>
                    <a:bodyPr/>
                    <a:lstStyle/>
                    <a:p>
                      <a:pPr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Billable units = 367</a:t>
                      </a:r>
                    </a:p>
                  </a:txBody>
                  <a:tcPr marL="10478" marR="10478" marT="0" marB="10478" anchor="b" horzOverflow="overflow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259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$180,168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964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964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Misc. Owner Income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$1,380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964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Boat Stickers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964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Interest Income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9259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$2,180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2020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9853"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$182,348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$182,468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76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 dirty="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B18A1D6-E1CC-6FE5-62AC-5BD474B1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0" y="421735"/>
            <a:ext cx="9096020" cy="701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Table 1"/>
          <p:cNvGraphicFramePr/>
          <p:nvPr>
            <p:extLst>
              <p:ext uri="{D42A27DB-BD31-4B8C-83A1-F6EECF244321}">
                <p14:modId xmlns:p14="http://schemas.microsoft.com/office/powerpoint/2010/main" val="1785203868"/>
              </p:ext>
            </p:extLst>
          </p:nvPr>
        </p:nvGraphicFramePr>
        <p:xfrm>
          <a:off x="1396247" y="1485054"/>
          <a:ext cx="7267469" cy="5820769"/>
        </p:xfrm>
        <a:graphic>
          <a:graphicData uri="http://schemas.openxmlformats.org/drawingml/2006/table">
            <a:tbl>
              <a:tblPr firstCol="1"/>
              <a:tblGrid>
                <a:gridCol w="4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069">
                <a:tc gridSpan="5">
                  <a:txBody>
                    <a:bodyPr/>
                    <a:lstStyle/>
                    <a:p>
                      <a:pPr defTabSz="457200">
                        <a:defRPr b="0"/>
                      </a:pPr>
                      <a:r>
                        <a:rPr sz="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 1</a:t>
                      </a:r>
                    </a:p>
                  </a:txBody>
                  <a:tcPr marL="0" marR="0" marT="0" marB="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74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Administration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2023-24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Management Fees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Association Manager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$25,980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$27,019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Heartlands Conservancy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Accounting &amp; Prof Fees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Legal Fees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$10,000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$10,000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Boat Stickers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Computer and Software Exp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Web Domain &amp; Hosting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Elections &amp; Voting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Financial Admin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Member Communications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$1,200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$1,200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Office Supplies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$2,100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Onsite Postage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$900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$900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Water Testing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$1,200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$1,200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Miscellaneous Admin</a:t>
                      </a: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1100" b="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5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$67,780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$58,919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EFB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38C1EDE-6F07-DC28-35CC-5C71A257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0" y="383658"/>
            <a:ext cx="9096020" cy="701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" name="Table 1"/>
          <p:cNvGraphicFramePr/>
          <p:nvPr>
            <p:extLst>
              <p:ext uri="{D42A27DB-BD31-4B8C-83A1-F6EECF244321}">
                <p14:modId xmlns:p14="http://schemas.microsoft.com/office/powerpoint/2010/main" val="2923865678"/>
              </p:ext>
            </p:extLst>
          </p:nvPr>
        </p:nvGraphicFramePr>
        <p:xfrm>
          <a:off x="872028" y="1976687"/>
          <a:ext cx="8785504" cy="4457295"/>
        </p:xfrm>
        <a:graphic>
          <a:graphicData uri="http://schemas.openxmlformats.org/drawingml/2006/table">
            <a:tbl>
              <a:tblPr/>
              <a:tblGrid>
                <a:gridCol w="4205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69">
                <a:tc gridSpan="4">
                  <a:txBody>
                    <a:bodyPr/>
                    <a:lstStyle/>
                    <a:p>
                      <a:pPr defTabSz="457200"/>
                      <a:r>
                        <a:rPr sz="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 1</a:t>
                      </a:r>
                    </a:p>
                  </a:txBody>
                  <a:tcPr marL="0" marR="0" marT="0" marB="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97">
                <a:tc>
                  <a:txBody>
                    <a:bodyPr/>
                    <a:lstStyle/>
                    <a:p>
                      <a:pPr algn="l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Fish &amp; Wildlife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2023-24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97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Fish Toxins Lab Work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$750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$750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97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Fishing Derby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97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Fishing Tournament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97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Lake Stocking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013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Traps &amp; Bait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2728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$6,150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$8,150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EFB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16F660D-A7A9-C180-5E43-0020AE518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99" y="254567"/>
            <a:ext cx="9096020" cy="701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" name="Table 1"/>
          <p:cNvGraphicFramePr/>
          <p:nvPr>
            <p:extLst>
              <p:ext uri="{D42A27DB-BD31-4B8C-83A1-F6EECF244321}">
                <p14:modId xmlns:p14="http://schemas.microsoft.com/office/powerpoint/2010/main" val="650373174"/>
              </p:ext>
            </p:extLst>
          </p:nvPr>
        </p:nvGraphicFramePr>
        <p:xfrm>
          <a:off x="550129" y="1675384"/>
          <a:ext cx="9307403" cy="4913669"/>
        </p:xfrm>
        <a:graphic>
          <a:graphicData uri="http://schemas.openxmlformats.org/drawingml/2006/table">
            <a:tbl>
              <a:tblPr/>
              <a:tblGrid>
                <a:gridCol w="3757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0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69">
                <a:tc gridSpan="4">
                  <a:txBody>
                    <a:bodyPr/>
                    <a:lstStyle/>
                    <a:p>
                      <a:pPr defTabSz="457200"/>
                      <a:r>
                        <a:rPr sz="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 1</a:t>
                      </a:r>
                    </a:p>
                  </a:txBody>
                  <a:tcPr marL="0" marR="0" marT="0" marB="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Grounds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7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2023-24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Signage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Lawn Care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Dam Maintenance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$3,400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$17,000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Dam Inspection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Dam Repairs &amp; Maintenance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Silt &amp; Erosion Eng, Survey &amp; Design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EFC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Silt &amp; Erosion Interest Exp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Shoreline &amp; Area Maintenance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Inflow Maintenance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840 Property - Miscellaneous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840 Property - Mow &amp; Landscape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840 Property - Utilities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9817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Miscellaneous Grounds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pPr algn="l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Lake Debris Cleanup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169"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$61,500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7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17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$89,100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EFB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592EAD3-93F9-F392-720A-29BFE828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3" y="254566"/>
            <a:ext cx="9096020" cy="701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Table 1"/>
          <p:cNvGraphicFramePr/>
          <p:nvPr>
            <p:extLst>
              <p:ext uri="{D42A27DB-BD31-4B8C-83A1-F6EECF244321}">
                <p14:modId xmlns:p14="http://schemas.microsoft.com/office/powerpoint/2010/main" val="1200553728"/>
              </p:ext>
            </p:extLst>
          </p:nvPr>
        </p:nvGraphicFramePr>
        <p:xfrm>
          <a:off x="705837" y="1594268"/>
          <a:ext cx="9076207" cy="5470337"/>
        </p:xfrm>
        <a:graphic>
          <a:graphicData uri="http://schemas.openxmlformats.org/drawingml/2006/table">
            <a:tbl>
              <a:tblPr/>
              <a:tblGrid>
                <a:gridCol w="2635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6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69">
                <a:tc gridSpan="4">
                  <a:txBody>
                    <a:bodyPr/>
                    <a:lstStyle/>
                    <a:p>
                      <a:pPr defTabSz="457200"/>
                      <a:r>
                        <a:rPr sz="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Table 1</a:t>
                      </a:r>
                    </a:p>
                  </a:txBody>
                  <a:tcPr marL="0" marR="0" marT="0" marB="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2023-24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&amp; Deposit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Social Activities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$2,065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$2,400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Member Meeting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Bonfire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Holiday Party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$11,515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$11,850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EFB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Insurance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EFB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Taxes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EFB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230"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>
                        <a:solidFill>
                          <a:schemeClr val="bg1"/>
                        </a:solidFill>
                      </a:endParaRP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7820">
                <a:tc>
                  <a:txBody>
                    <a:bodyPr/>
                    <a:lstStyle/>
                    <a:p>
                      <a:pPr algn="l" defTabSz="457200"/>
                      <a:r>
                        <a:rPr sz="20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$155,945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2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$177,019</a:t>
                      </a:r>
                    </a:p>
                  </a:txBody>
                  <a:tcPr marL="10478" marR="10478" marT="0" marB="10478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6AD455E-9DD2-805F-EDA2-B23B26A20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6" y="357244"/>
            <a:ext cx="9096020" cy="701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Anticipated Capital Projects"/>
          <p:cNvSpPr txBox="1">
            <a:spLocks noGrp="1"/>
          </p:cNvSpPr>
          <p:nvPr>
            <p:ph type="title"/>
          </p:nvPr>
        </p:nvSpPr>
        <p:spPr>
          <a:xfrm>
            <a:off x="497681" y="415164"/>
            <a:ext cx="9063038" cy="5911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Anticipated Capital Projects </a:t>
            </a:r>
          </a:p>
        </p:txBody>
      </p:sp>
      <p:sp>
        <p:nvSpPr>
          <p:cNvPr id="205" name="After final stepped increase"/>
          <p:cNvSpPr txBox="1">
            <a:spLocks noGrp="1"/>
          </p:cNvSpPr>
          <p:nvPr>
            <p:ph type="body" idx="21"/>
          </p:nvPr>
        </p:nvSpPr>
        <p:spPr>
          <a:xfrm>
            <a:off x="497681" y="2028789"/>
            <a:ext cx="9063038" cy="3855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t>After final stepped increase</a:t>
            </a:r>
          </a:p>
        </p:txBody>
      </p:sp>
      <p:sp>
        <p:nvSpPr>
          <p:cNvPr id="206" name="$252,000 assessment incom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77190" indent="-377190">
              <a:defRPr sz="7200" b="1"/>
            </a:pPr>
            <a:r>
              <a:rPr dirty="0"/>
              <a:t>$252,000 assessment income</a:t>
            </a:r>
          </a:p>
          <a:p>
            <a:pPr marL="377190" indent="-377190">
              <a:defRPr sz="7200" b="1"/>
            </a:pPr>
            <a:r>
              <a:rPr dirty="0"/>
              <a:t>$8,000 interest income</a:t>
            </a:r>
          </a:p>
          <a:p>
            <a:pPr marL="377190" indent="-377190">
              <a:defRPr sz="7200" b="1">
                <a:solidFill>
                  <a:srgbClr val="B92D5D"/>
                </a:solidFill>
              </a:defRPr>
            </a:pPr>
            <a:r>
              <a:rPr dirty="0">
                <a:solidFill>
                  <a:schemeClr val="bg1"/>
                </a:solidFill>
                <a:highlight>
                  <a:srgbClr val="FF0000"/>
                </a:highlight>
              </a:rPr>
              <a:t>$208,500 loan payments ($17,400/mo.)</a:t>
            </a:r>
          </a:p>
          <a:p>
            <a:pPr marL="377190" indent="-377190">
              <a:defRPr sz="7200" b="1"/>
            </a:pPr>
            <a:r>
              <a:rPr dirty="0"/>
              <a:t>$51,700 “spread”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Final Notes"/>
          <p:cNvSpPr txBox="1">
            <a:spLocks noGrp="1"/>
          </p:cNvSpPr>
          <p:nvPr>
            <p:ph type="title"/>
          </p:nvPr>
        </p:nvSpPr>
        <p:spPr>
          <a:xfrm>
            <a:off x="497681" y="813196"/>
            <a:ext cx="9063038" cy="5911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Final Notes</a:t>
            </a:r>
          </a:p>
        </p:txBody>
      </p:sp>
      <p:sp>
        <p:nvSpPr>
          <p:cNvPr id="209" name="Grant Income, outstanding expenses"/>
          <p:cNvSpPr txBox="1">
            <a:spLocks noGrp="1"/>
          </p:cNvSpPr>
          <p:nvPr>
            <p:ph type="body" idx="21"/>
          </p:nvPr>
        </p:nvSpPr>
        <p:spPr>
          <a:xfrm>
            <a:off x="497681" y="1501686"/>
            <a:ext cx="9063038" cy="5297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/>
              <a:t>Grant Income, outstanding expenses</a:t>
            </a:r>
          </a:p>
        </p:txBody>
      </p:sp>
      <p:sp>
        <p:nvSpPr>
          <p:cNvPr id="210" name="Received $350,852.54 stormwater/erosion grant from EP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314325" indent="-314325">
              <a:defRPr sz="6000">
                <a:solidFill>
                  <a:srgbClr val="5E30EB"/>
                </a:solidFill>
              </a:defRPr>
            </a:pPr>
            <a:r>
              <a:rPr>
                <a:solidFill>
                  <a:srgbClr val="FF6A00"/>
                </a:solidFill>
              </a:rPr>
              <a:t>Received $350,852.54 stormwater/erosion grant from EPA</a:t>
            </a:r>
            <a:r>
              <a:t> </a:t>
            </a:r>
          </a:p>
          <a:p>
            <a:pPr marL="314325" indent="-314325">
              <a:defRPr sz="6000"/>
            </a:pPr>
            <a:r>
              <a:t>Anticipating approximately $15,000 more of grant; this will be close to a wash with remaining hold-back with Stutz for silt basin expansion</a:t>
            </a:r>
          </a:p>
          <a:p>
            <a:pPr marL="314325" indent="-314325">
              <a:defRPr sz="6000"/>
            </a:pPr>
            <a:r>
              <a:t>Approximately $8500 in emergency spillway/dam repairs will be paid out of 2023-24 budget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6"/>
          <p:cNvSpPr txBox="1">
            <a:spLocks noGrp="1"/>
          </p:cNvSpPr>
          <p:nvPr>
            <p:ph type="body" idx="1"/>
          </p:nvPr>
        </p:nvSpPr>
        <p:spPr>
          <a:xfrm>
            <a:off x="398145" y="1755419"/>
            <a:ext cx="9052500" cy="395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08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6" name="Google Shape;56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58400" cy="770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 txBox="1">
            <a:spLocks noGrp="1"/>
          </p:cNvSpPr>
          <p:nvPr>
            <p:ph type="title"/>
          </p:nvPr>
        </p:nvSpPr>
        <p:spPr>
          <a:xfrm>
            <a:off x="1074375" y="308800"/>
            <a:ext cx="77523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459"/>
              <a:t>BOARD MEMBER INTRODUCTIONS</a:t>
            </a:r>
            <a:br>
              <a:rPr lang="en-US" sz="3459"/>
            </a:br>
            <a:r>
              <a:rPr lang="en-US" sz="3459"/>
              <a:t>&amp; WELCOME</a:t>
            </a:r>
            <a:endParaRPr sz="3459"/>
          </a:p>
        </p:txBody>
      </p:sp>
      <p:sp>
        <p:nvSpPr>
          <p:cNvPr id="366" name="Google Shape;366;p58"/>
          <p:cNvSpPr txBox="1">
            <a:spLocks noGrp="1"/>
          </p:cNvSpPr>
          <p:nvPr>
            <p:ph type="body" idx="1"/>
          </p:nvPr>
        </p:nvSpPr>
        <p:spPr>
          <a:xfrm>
            <a:off x="736475" y="2639054"/>
            <a:ext cx="3616800" cy="31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5862"/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282893" lvl="0" indent="-2828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∙"/>
            </a:pPr>
            <a:r>
              <a:rPr lang="en-US" sz="4100">
                <a:latin typeface="Calibri"/>
                <a:ea typeface="Calibri"/>
                <a:cs typeface="Calibri"/>
                <a:sym typeface="Calibri"/>
              </a:rPr>
              <a:t>Erik Manning</a:t>
            </a:r>
            <a:endParaRPr sz="4100"/>
          </a:p>
          <a:p>
            <a:pPr marL="282893" lvl="0" indent="-2828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∙"/>
            </a:pPr>
            <a:r>
              <a:rPr lang="en-US" sz="4100">
                <a:latin typeface="Calibri"/>
                <a:ea typeface="Calibri"/>
                <a:cs typeface="Calibri"/>
                <a:sym typeface="Calibri"/>
              </a:rPr>
              <a:t>Mike Mosella</a:t>
            </a:r>
            <a:endParaRPr sz="4100"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∙"/>
            </a:pPr>
            <a:r>
              <a:rPr lang="en-US" sz="4100">
                <a:latin typeface="Calibri"/>
                <a:ea typeface="Calibri"/>
                <a:cs typeface="Calibri"/>
                <a:sym typeface="Calibri"/>
              </a:rPr>
              <a:t>Toby Heddinghaus</a:t>
            </a:r>
            <a:endParaRPr sz="4100">
              <a:latin typeface="Calibri"/>
              <a:ea typeface="Calibri"/>
              <a:cs typeface="Calibri"/>
              <a:sym typeface="Calibri"/>
            </a:endParaRPr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Noto Sans Symbols"/>
              <a:buChar char="∙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Josh Schumacher</a:t>
            </a:r>
            <a:endParaRPr sz="4400"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Noto Sans Symbols"/>
              <a:buChar char="∙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Jim Taylor</a:t>
            </a:r>
            <a:endParaRPr sz="4400"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Noto Sans Symbols"/>
              <a:buChar char="∙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Terry Reising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Richard Welle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John Bode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Frank Gremaud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Ben Richey</a:t>
            </a:r>
            <a:endParaRPr/>
          </a:p>
          <a:p>
            <a:pPr marL="251459" lvl="0" indent="-1082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None/>
            </a:pPr>
            <a:endParaRPr sz="4100">
              <a:latin typeface="Calibri"/>
              <a:ea typeface="Calibri"/>
              <a:cs typeface="Calibri"/>
              <a:sym typeface="Calibri"/>
            </a:endParaRPr>
          </a:p>
          <a:p>
            <a:pPr marL="25145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5372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67" name="Google Shape;367;p58"/>
          <p:cNvSpPr txBox="1"/>
          <p:nvPr/>
        </p:nvSpPr>
        <p:spPr>
          <a:xfrm>
            <a:off x="5527425" y="7460650"/>
            <a:ext cx="1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58"/>
          <p:cNvSpPr txBox="1"/>
          <p:nvPr/>
        </p:nvSpPr>
        <p:spPr>
          <a:xfrm>
            <a:off x="1019575" y="1766863"/>
            <a:ext cx="81117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Thank you to all volunteers and donors</a:t>
            </a: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79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Introduction of 2022-23 Board Members</a:t>
            </a:r>
            <a:r>
              <a:rPr lang="en-US" sz="2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en-US" sz="2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9" name="Google Shape;369;p58"/>
          <p:cNvSpPr txBox="1">
            <a:spLocks noGrp="1"/>
          </p:cNvSpPr>
          <p:nvPr>
            <p:ph type="body" idx="1"/>
          </p:nvPr>
        </p:nvSpPr>
        <p:spPr>
          <a:xfrm>
            <a:off x="5137103" y="2639054"/>
            <a:ext cx="36168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Expiring Terms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Ryan Beevers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Andy Leek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Andrew Reznack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Lori Scarlett</a:t>
            </a:r>
            <a:endParaRPr/>
          </a:p>
          <a:p>
            <a:pPr marL="282892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Roy Wehling</a:t>
            </a:r>
            <a:endParaRPr/>
          </a:p>
          <a:p>
            <a:pPr marL="282892" lvl="0" indent="-12096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None/>
            </a:pPr>
            <a:endParaRPr sz="2550">
              <a:latin typeface="Calibri"/>
              <a:ea typeface="Calibri"/>
              <a:cs typeface="Calibri"/>
              <a:sym typeface="Calibri"/>
            </a:endParaRPr>
          </a:p>
          <a:p>
            <a:pPr marL="25145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</a:pPr>
            <a:endParaRPr/>
          </a:p>
        </p:txBody>
      </p:sp>
      <p:sp>
        <p:nvSpPr>
          <p:cNvPr id="370" name="Google Shape;370;p58"/>
          <p:cNvSpPr txBox="1"/>
          <p:nvPr/>
        </p:nvSpPr>
        <p:spPr>
          <a:xfrm>
            <a:off x="2396511" y="5887234"/>
            <a:ext cx="7661889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Arial"/>
              <a:buNone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C. Green and Associates</a:t>
            </a:r>
            <a:endParaRPr/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Carolyn Green</a:t>
            </a:r>
            <a:endParaRPr/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Maureen Bode</a:t>
            </a:r>
            <a:endParaRPr/>
          </a:p>
          <a:p>
            <a:pPr marL="282892" marR="0" lvl="0" indent="-28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Thanks to Taylor Schumacher</a:t>
            </a:r>
            <a:endParaRPr/>
          </a:p>
          <a:p>
            <a:pPr marL="282892" marR="0" lvl="0" indent="-12096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None/>
            </a:pPr>
            <a:endParaRPr sz="255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145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endParaRPr sz="1979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None/>
            </a:pPr>
            <a:endParaRPr sz="1979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3"/>
          <p:cNvSpPr txBox="1">
            <a:spLocks noGrp="1"/>
          </p:cNvSpPr>
          <p:nvPr>
            <p:ph type="title"/>
          </p:nvPr>
        </p:nvSpPr>
        <p:spPr>
          <a:xfrm>
            <a:off x="1328216" y="2038102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6150"/>
              <a:t>Goals</a:t>
            </a:r>
            <a:endParaRPr sz="6150"/>
          </a:p>
        </p:txBody>
      </p:sp>
      <p:sp>
        <p:nvSpPr>
          <p:cNvPr id="602" name="Google Shape;602;p93"/>
          <p:cNvSpPr txBox="1">
            <a:spLocks noGrp="1"/>
          </p:cNvSpPr>
          <p:nvPr>
            <p:ph type="body" idx="1"/>
          </p:nvPr>
        </p:nvSpPr>
        <p:spPr>
          <a:xfrm>
            <a:off x="765021" y="4189524"/>
            <a:ext cx="85284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4490"/>
              <a:t>Andrew Reznack</a:t>
            </a:r>
            <a:endParaRPr sz="449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4"/>
          <p:cNvSpPr txBox="1">
            <a:spLocks noGrp="1"/>
          </p:cNvSpPr>
          <p:nvPr>
            <p:ph type="title"/>
          </p:nvPr>
        </p:nvSpPr>
        <p:spPr>
          <a:xfrm>
            <a:off x="398145" y="490918"/>
            <a:ext cx="9052560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Goals for Fiscal 2024-25</a:t>
            </a:r>
            <a:endParaRPr/>
          </a:p>
        </p:txBody>
      </p:sp>
      <p:sp>
        <p:nvSpPr>
          <p:cNvPr id="608" name="Google Shape;608;p94"/>
          <p:cNvSpPr txBox="1">
            <a:spLocks noGrp="1"/>
          </p:cNvSpPr>
          <p:nvPr>
            <p:ph type="body" idx="1"/>
          </p:nvPr>
        </p:nvSpPr>
        <p:spPr>
          <a:xfrm>
            <a:off x="502920" y="1354586"/>
            <a:ext cx="9052560" cy="539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3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Financial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Reduce Debt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Maintain full funded capital reserves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Stay within Operational budget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342900" lvl="0" indent="-33147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Future Projects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Baseline our current depth levels via sonar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Preliminary Roadmap for future projects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342900" lvl="0" indent="-33147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Operational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Re-establish fish population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Common Area Beautification</a:t>
            </a:r>
            <a:endParaRPr/>
          </a:p>
          <a:p>
            <a:pPr marL="531321" lvl="1" indent="-33147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Lake Clean up</a:t>
            </a:r>
            <a:endParaRPr/>
          </a:p>
          <a:p>
            <a:pPr marL="531321" lvl="1" indent="-1905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531321" lvl="1" indent="-19050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D02124"/>
              </a:buClr>
              <a:buSzPct val="100000"/>
              <a:buFont typeface="Merriweather Sans"/>
              <a:buNone/>
            </a:pP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5"/>
          <p:cNvSpPr txBox="1">
            <a:spLocks noGrp="1"/>
          </p:cNvSpPr>
          <p:nvPr>
            <p:ph type="ctrTitle"/>
          </p:nvPr>
        </p:nvSpPr>
        <p:spPr>
          <a:xfrm>
            <a:off x="1336934" y="2866821"/>
            <a:ext cx="7633472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ill Sans"/>
              <a:buNone/>
            </a:pPr>
            <a:r>
              <a:rPr lang="en-US" sz="5400" cap="none"/>
              <a:t>Thanks for Attending</a:t>
            </a:r>
            <a:endParaRPr/>
          </a:p>
        </p:txBody>
      </p:sp>
      <p:pic>
        <p:nvPicPr>
          <p:cNvPr id="614" name="Google Shape;614;p9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6878" y="552827"/>
            <a:ext cx="2353584" cy="1853448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95"/>
          <p:cNvSpPr txBox="1"/>
          <p:nvPr/>
        </p:nvSpPr>
        <p:spPr>
          <a:xfrm>
            <a:off x="1336934" y="5059036"/>
            <a:ext cx="7633472" cy="1865376"/>
          </a:xfrm>
          <a:prstGeom prst="rect">
            <a:avLst/>
          </a:prstGeom>
          <a:solidFill>
            <a:srgbClr val="FFFFFF"/>
          </a:solidFill>
          <a:ln w="1270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Exciting things are happening at Dunlap Lake. To join a committee please email </a:t>
            </a:r>
            <a:r>
              <a:rPr lang="en-US" sz="3600" b="0" i="0" u="sng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manager@dunlaplake.org</a:t>
            </a:r>
            <a:r>
              <a:rPr lang="en-US" sz="36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/>
              <a:t>Year in Review Slide show</a:t>
            </a:r>
            <a:endParaRPr/>
          </a:p>
        </p:txBody>
      </p:sp>
      <p:sp>
        <p:nvSpPr>
          <p:cNvPr id="376" name="Google Shape;376;p59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2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3600"/>
              <a:t>Andrew Reznack - President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2810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0"/>
          <p:cNvSpPr/>
          <p:nvPr/>
        </p:nvSpPr>
        <p:spPr>
          <a:xfrm>
            <a:off x="7247475" y="0"/>
            <a:ext cx="2811000" cy="7772400"/>
          </a:xfrm>
          <a:prstGeom prst="rect">
            <a:avLst/>
          </a:prstGeom>
          <a:solidFill>
            <a:srgbClr val="A4C2F4"/>
          </a:solidFill>
          <a:ln w="12700" cap="flat" cmpd="sng">
            <a:solidFill>
              <a:srgbClr val="7985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2024 </a:t>
            </a:r>
            <a:endParaRPr sz="4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Fireworks </a:t>
            </a:r>
            <a:endParaRPr sz="4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July 6th </a:t>
            </a:r>
            <a:endParaRPr sz="4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23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Rainout date 7/7</a:t>
            </a:r>
            <a:endParaRPr sz="2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189" b="2189"/>
          <a:stretch/>
        </p:blipFill>
        <p:spPr>
          <a:xfrm>
            <a:off x="0" y="0"/>
            <a:ext cx="724740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0"/>
          <p:cNvSpPr txBox="1">
            <a:spLocks noGrp="1"/>
          </p:cNvSpPr>
          <p:nvPr>
            <p:ph type="title"/>
          </p:nvPr>
        </p:nvSpPr>
        <p:spPr>
          <a:xfrm>
            <a:off x="5334451" y="6231725"/>
            <a:ext cx="4566600" cy="1347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ill Sans"/>
              <a:buNone/>
            </a:pPr>
            <a:r>
              <a:rPr lang="en-US" sz="3600"/>
              <a:t>FIREWORKS</a:t>
            </a:r>
            <a:br>
              <a:rPr lang="en-US" sz="3600"/>
            </a:br>
            <a:r>
              <a:rPr lang="en-US" sz="3600"/>
              <a:t>Josh Schumacher</a:t>
            </a:r>
            <a:r>
              <a:rPr lang="en-US" sz="3600" cap="none"/>
              <a:t> - chair</a:t>
            </a:r>
            <a:endParaRPr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xfrm>
            <a:off x="0" y="0"/>
            <a:ext cx="5684100" cy="77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1"/>
          <p:cNvPicPr preferRelativeResize="0"/>
          <p:nvPr/>
        </p:nvPicPr>
        <p:blipFill rotWithShape="1">
          <a:blip r:embed="rId4">
            <a:alphaModFix/>
          </a:blip>
          <a:srcRect l="109" r="99"/>
          <a:stretch/>
        </p:blipFill>
        <p:spPr>
          <a:xfrm>
            <a:off x="4647775" y="1331225"/>
            <a:ext cx="5410802" cy="6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1"/>
          <p:cNvSpPr txBox="1">
            <a:spLocks noGrp="1"/>
          </p:cNvSpPr>
          <p:nvPr>
            <p:ph type="title"/>
          </p:nvPr>
        </p:nvSpPr>
        <p:spPr>
          <a:xfrm>
            <a:off x="4647595" y="-11"/>
            <a:ext cx="54108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ill Sans"/>
              <a:buNone/>
            </a:pPr>
            <a:r>
              <a:rPr lang="en-US" sz="4000"/>
              <a:t>FISH &amp; WILDLIFE</a:t>
            </a:r>
            <a:br>
              <a:rPr lang="en-US" sz="4000"/>
            </a:br>
            <a:r>
              <a:rPr lang="en-US" sz="2800"/>
              <a:t>Mike Mosella </a:t>
            </a:r>
            <a:r>
              <a:rPr lang="en-US" sz="2800" cap="none"/>
              <a:t>- chair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0300"/>
            <a:ext cx="10058400" cy="886992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2"/>
          <p:cNvSpPr txBox="1"/>
          <p:nvPr/>
        </p:nvSpPr>
        <p:spPr>
          <a:xfrm>
            <a:off x="1136325" y="4113575"/>
            <a:ext cx="8022600" cy="3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79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Goals for Spring of 2024 </a:t>
            </a:r>
            <a:endParaRPr sz="3979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79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4316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9"/>
              <a:buFont typeface="Gill Sans"/>
              <a:buChar char="●"/>
            </a:pPr>
            <a:r>
              <a:rPr lang="en-US" sz="3379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Electro Shocking via Solitude Lake Management to determine fish counts</a:t>
            </a:r>
            <a:endParaRPr sz="3379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79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4316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9"/>
              <a:buFont typeface="Gill Sans"/>
              <a:buChar char="●"/>
            </a:pPr>
            <a:r>
              <a:rPr lang="en-US" sz="3379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 Artificial Fish Habitats to be anchored in the lake</a:t>
            </a:r>
            <a:endParaRPr sz="3379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7" name="Google Shape;397;p62"/>
          <p:cNvSpPr txBox="1"/>
          <p:nvPr/>
        </p:nvSpPr>
        <p:spPr>
          <a:xfrm>
            <a:off x="1136325" y="1545375"/>
            <a:ext cx="6749700" cy="23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79" b="1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Stocking in 2023</a:t>
            </a:r>
            <a:endParaRPr sz="3979" b="1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Spring - 25 Muskie</a:t>
            </a:r>
            <a:endParaRPr sz="33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9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Fall - 725 Largemouth Bass</a:t>
            </a:r>
            <a:endParaRPr sz="3379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8" name="Google Shape;398;p62"/>
          <p:cNvSpPr txBox="1">
            <a:spLocks noGrp="1"/>
          </p:cNvSpPr>
          <p:nvPr>
            <p:ph type="title" idx="4294967295"/>
          </p:nvPr>
        </p:nvSpPr>
        <p:spPr>
          <a:xfrm>
            <a:off x="2102575" y="145974"/>
            <a:ext cx="5410800" cy="11949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ill Sans"/>
              <a:buNone/>
            </a:pPr>
            <a:r>
              <a:rPr lang="en-US" sz="4000"/>
              <a:t>FISH &amp; WILDLIFE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6500" y="0"/>
            <a:ext cx="10504901" cy="77724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3"/>
          <p:cNvSpPr txBox="1">
            <a:spLocks noGrp="1"/>
          </p:cNvSpPr>
          <p:nvPr>
            <p:ph type="title"/>
          </p:nvPr>
        </p:nvSpPr>
        <p:spPr>
          <a:xfrm>
            <a:off x="3595700" y="2353425"/>
            <a:ext cx="6216300" cy="2165700"/>
          </a:xfrm>
          <a:prstGeom prst="rect">
            <a:avLst/>
          </a:prstGeom>
          <a:solidFill>
            <a:srgbClr val="A4C2F4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4112"/>
              <a:buFont typeface="Gill Sans"/>
              <a:buNone/>
            </a:pPr>
            <a:r>
              <a:rPr lang="en-US" sz="3777" b="1"/>
              <a:t>COMMONS COMMITTEE</a:t>
            </a:r>
            <a:br>
              <a:rPr lang="en-US"/>
            </a:br>
            <a:r>
              <a:rPr lang="en-US" sz="2481"/>
              <a:t>Ryan Beevers</a:t>
            </a:r>
            <a:r>
              <a:rPr lang="en-US" sz="2481" cap="none"/>
              <a:t> – Chair, </a:t>
            </a:r>
            <a:r>
              <a:rPr lang="en-US" sz="2481"/>
              <a:t>Maintenance</a:t>
            </a:r>
            <a:endParaRPr sz="248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12771"/>
              <a:buFont typeface="Gill Sans"/>
              <a:buNone/>
            </a:pPr>
            <a:r>
              <a:rPr lang="en-US" sz="2481"/>
              <a:t>Lori Scarlett – Beautification</a:t>
            </a:r>
            <a:endParaRPr sz="248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12771"/>
              <a:buFont typeface="Gill Sans"/>
              <a:buNone/>
            </a:pPr>
            <a:r>
              <a:rPr lang="en-US" sz="2481"/>
              <a:t>Josh Schumacher – Docks</a:t>
            </a:r>
            <a:endParaRPr sz="248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12771"/>
              <a:buFont typeface="Gill Sans"/>
              <a:buNone/>
            </a:pPr>
            <a:r>
              <a:rPr lang="en-US" sz="2481"/>
              <a:t>Lee Frea – Infrastructure</a:t>
            </a:r>
            <a:endParaRPr sz="248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1513</Words>
  <Application>Microsoft Office PowerPoint</Application>
  <PresentationFormat>Custom</PresentationFormat>
  <Paragraphs>496</Paragraphs>
  <Slides>47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Merriweather Sans</vt:lpstr>
      <vt:lpstr>Play</vt:lpstr>
      <vt:lpstr>Gill Sans</vt:lpstr>
      <vt:lpstr>Calibri</vt:lpstr>
      <vt:lpstr>Noto Sans Symbols</vt:lpstr>
      <vt:lpstr>Oswald</vt:lpstr>
      <vt:lpstr>Parcel</vt:lpstr>
      <vt:lpstr>Parcel</vt:lpstr>
      <vt:lpstr>Office Theme</vt:lpstr>
      <vt:lpstr>Parcel</vt:lpstr>
      <vt:lpstr>Office Theme</vt:lpstr>
      <vt:lpstr>Welcome to the Dunlap Lake Annual Meeting</vt:lpstr>
      <vt:lpstr>AGENDA</vt:lpstr>
      <vt:lpstr>CURRENT BOARD INTRODUCTION</vt:lpstr>
      <vt:lpstr>BOARD MEMBER INTRODUCTIONS &amp; WELCOME</vt:lpstr>
      <vt:lpstr>Year in Review Slide show</vt:lpstr>
      <vt:lpstr>FIREWORKS Josh Schumacher - chair</vt:lpstr>
      <vt:lpstr>FISH &amp; WILDLIFE Mike Mosella - chair</vt:lpstr>
      <vt:lpstr>FISH &amp; WILDLIFE</vt:lpstr>
      <vt:lpstr>COMMONS COMMITTEE Ryan Beevers – Chair, Maintenance Lori Scarlett – Beautification Josh Schumacher – Docks Lee Frea – Infrastructure</vt:lpstr>
      <vt:lpstr>PowerPoint Presentation</vt:lpstr>
      <vt:lpstr>PowerPoint Presentation</vt:lpstr>
      <vt:lpstr>PowerPoint Presentation</vt:lpstr>
      <vt:lpstr>Before</vt:lpstr>
      <vt:lpstr>During</vt:lpstr>
      <vt:lpstr>Winter 2023</vt:lpstr>
      <vt:lpstr>BUILDING COMMITTEE Andy Leek – chair, Terry Reising &amp; Mike Carlson </vt:lpstr>
      <vt:lpstr>PowerPoint Presentation</vt:lpstr>
      <vt:lpstr>    Safety Committee            John Bode - chair </vt:lpstr>
      <vt:lpstr>Meetings, Election &amp; Social Frank Gremaud - Chair </vt:lpstr>
      <vt:lpstr>PowerPoint Presentation</vt:lpstr>
      <vt:lpstr>Dam Committee</vt:lpstr>
      <vt:lpstr>PowerPoint Presentation</vt:lpstr>
      <vt:lpstr>ELECTION OF NEW  BOARD MEMBERS</vt:lpstr>
      <vt:lpstr> ELECTION OF NEW BOARD MEMBERS</vt:lpstr>
      <vt:lpstr>2024 PROPOSED Operations BUDGET</vt:lpstr>
      <vt:lpstr>DLPOA Loan Status</vt:lpstr>
      <vt:lpstr>DLPOA Cash Assets</vt:lpstr>
      <vt:lpstr>Proposed Budget</vt:lpstr>
      <vt:lpstr>YTD Expenses (Operations)</vt:lpstr>
      <vt:lpstr>YTD Expenses (Capital Projects)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Anticipated Capital Projects </vt:lpstr>
      <vt:lpstr>Final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</vt:lpstr>
      <vt:lpstr>Goals for Fiscal 2024-25</vt:lpstr>
      <vt:lpstr>Thanks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Dunlap Lake Annual Meeting</dc:title>
  <dc:creator>cdoudera</dc:creator>
  <cp:lastModifiedBy>Andrew Reznack</cp:lastModifiedBy>
  <cp:revision>1</cp:revision>
  <cp:lastPrinted>2024-02-26T21:20:27Z</cp:lastPrinted>
  <dcterms:modified xsi:type="dcterms:W3CDTF">2024-02-26T21:22:03Z</dcterms:modified>
</cp:coreProperties>
</file>